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E2E1"/>
          </a:solidFill>
        </a:fill>
      </a:tcStyle>
    </a:wholeTbl>
    <a:band2H>
      <a:tcTxStyle b="def" i="def"/>
      <a:tcStyle>
        <a:tcBdr/>
        <a:fill>
          <a:solidFill>
            <a:srgbClr val="E7F1F1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FF0"/>
          </a:solidFill>
        </a:fill>
      </a:tcStyle>
    </a:wholeTbl>
    <a:band2H>
      <a:tcTxStyle b="def" i="def"/>
      <a:tcStyle>
        <a:tcBdr/>
        <a:fill>
          <a:solidFill>
            <a:srgbClr val="E6F0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0DC"/>
          </a:solidFill>
        </a:fill>
      </a:tcStyle>
    </a:wholeTbl>
    <a:band2H>
      <a:tcTxStyle b="def" i="def"/>
      <a:tcStyle>
        <a:tcBdr/>
        <a:fill>
          <a:solidFill>
            <a:srgbClr val="E8E9EE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Je vous encourage aussi à poser vos questions pendant la présentation.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Chaque fonctionnalité correspond à un “endpoint”.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JSON-LD nous permets d’encoder des données dans un format qui est facilement lisible comme le JSON, mais qui a la même richesse sémantique qu’on peut exprimer avec RDF, le langage base du Web sémantique. 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poupée russe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Interval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but d’une API c’est de faciliter l’usage.</a:t>
            </a:r>
          </a:p>
          <a:p>
            <a:pPr/>
          </a:p>
          <a:p>
            <a:pPr/>
            <a:r>
              <a:t>Distributeur automatiques. Il faut formuler une requête (notre commande) et le distributeur nous donnes une réponse (un billet, de la nourriture, ecc.).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On est arrivé à une collection spéciale : le type est “Resource” et pas “Collection”. En fait, il s’agit d’une </a:t>
            </a:r>
            <a:r>
              <a:rPr b="1" i="1"/>
              <a:t>collection lisible</a:t>
            </a:r>
            <a:r>
              <a:rPr i="1"/>
              <a:t> </a:t>
            </a:r>
            <a:r>
              <a:t>ou d’un document (texte).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Elles utilisent le protocol HTTP, celui qui permet au Web de fonctionner.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 d’autres termes, le but de DTS: permettre à des machines (comment des interfaces, logiciels) d’interagir dans une façon standard avec des collections de texts digitales, encodés selon les balises définies par la TEI.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En lieu de une publication, un client/interface, on peut avoir des clients qui fonctionnent pour plusieurs textes</a:t>
            </a:r>
          </a:p>
          <a:p>
            <a:pPr>
              <a:defRPr sz="1400"/>
            </a:pPr>
            <a:r>
              <a:t>Aggregation : par exemple pour utiliser textes existents pour entrainer des modèles du langage </a:t>
            </a:r>
          </a:p>
          <a:p>
            <a:pPr>
              <a:defRPr sz="1400"/>
            </a:pPr>
            <a:r>
              <a:t>Faciliter la reutilisation des données à travers des moyens standards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Chaque fonctionnalité correspond à un “endpoint” (french?)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documentation est plutôt technique et cible les developpeurs/developpeuses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Chaque fonctionnalité correspond à un “endpoint” (french?). Pour comprendre qu’est-ce que les endpoints font, on peut utiliser la métaphore des différents appareils dans une cuisine…  le four, la bouilloire, le four micro onde, mélangeur de cuisine.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Extraits des codes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0" y="1163860"/>
            <a:ext cx="9144000" cy="80921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3" name="SavoirVivant.png" descr="SavoirVivant.png"/>
          <p:cNvPicPr>
            <a:picLocks noChangeAspect="1"/>
          </p:cNvPicPr>
          <p:nvPr/>
        </p:nvPicPr>
        <p:blipFill>
          <a:blip r:embed="rId2">
            <a:extLst/>
          </a:blip>
          <a:srcRect l="11231" t="0" r="0" b="0"/>
          <a:stretch>
            <a:fillRect/>
          </a:stretch>
        </p:blipFill>
        <p:spPr>
          <a:xfrm>
            <a:off x="501005" y="293109"/>
            <a:ext cx="8117030" cy="114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Unil.png" descr="Unil.png"/>
          <p:cNvPicPr>
            <a:picLocks noChangeAspect="1"/>
          </p:cNvPicPr>
          <p:nvPr/>
        </p:nvPicPr>
        <p:blipFill>
          <a:blip r:embed="rId3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"/>
          <p:cNvSpPr txBox="1"/>
          <p:nvPr/>
        </p:nvSpPr>
        <p:spPr>
          <a:xfrm>
            <a:off x="4275479" y="3243579"/>
            <a:ext cx="523390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7519699" y="6529007"/>
            <a:ext cx="1156820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" name="berra-img-5.png" descr="berra-img-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4774" y="2455447"/>
            <a:ext cx="4574452" cy="2785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722312" y="5065478"/>
            <a:ext cx="7772401" cy="766851"/>
          </a:xfrm>
          <a:prstGeom prst="rect">
            <a:avLst/>
          </a:prstGeom>
        </p:spPr>
        <p:txBody>
          <a:bodyPr anchor="t"/>
          <a:lstStyle/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half" idx="1"/>
          </p:nvPr>
        </p:nvSpPr>
        <p:spPr>
          <a:xfrm>
            <a:off x="722312" y="2938066"/>
            <a:ext cx="7772401" cy="196047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500"/>
              </a:spcBef>
              <a:buClrTx/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500"/>
              </a:spcBef>
              <a:buClrTx/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500"/>
              </a:spcBef>
              <a:buClrTx/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500"/>
              </a:spcBef>
              <a:buClrTx/>
              <a:buSzTx/>
              <a:buFontTx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399070"/>
          </a:xfrm>
          <a:prstGeom prst="rect">
            <a:avLst/>
          </a:prstGeom>
        </p:spPr>
        <p:txBody>
          <a:bodyPr/>
          <a:lstStyle>
            <a:lvl1pPr marL="391885" indent="-391885"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838200" indent="-381000"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80160" indent="-365760"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78000" indent="-406400"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35200" indent="-406400"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5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Texte niveau 1…"/>
          <p:cNvSpPr txBox="1"/>
          <p:nvPr/>
        </p:nvSpPr>
        <p:spPr>
          <a:xfrm>
            <a:off x="4851400" y="1600200"/>
            <a:ext cx="4038600" cy="4400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342900" indent="-342900">
              <a:spcBef>
                <a:spcPts val="600"/>
              </a:spcBef>
              <a:buClr>
                <a:srgbClr val="0076AF"/>
              </a:buClr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buClr>
                <a:srgbClr val="0076AF"/>
              </a:buClr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9" indent="-320039">
              <a:spcBef>
                <a:spcPts val="600"/>
              </a:spcBef>
              <a:buClr>
                <a:srgbClr val="0076AF"/>
              </a:buClr>
              <a:buSzPct val="9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buClr>
                <a:srgbClr val="0076AF"/>
              </a:buClr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buClr>
                <a:srgbClr val="0076AF"/>
              </a:buClr>
              <a:buSzPct val="1000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55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457200" y="427930"/>
            <a:ext cx="3008314" cy="100717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idx="1"/>
          </p:nvPr>
        </p:nvSpPr>
        <p:spPr>
          <a:xfrm>
            <a:off x="3575050" y="273050"/>
            <a:ext cx="5111750" cy="567590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783771" indent="-326571"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737360" indent="-365760"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194560" indent="-365760"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-47332" y="5511800"/>
            <a:ext cx="9224968" cy="566738"/>
          </a:xfrm>
          <a:prstGeom prst="rect">
            <a:avLst/>
          </a:prstGeom>
        </p:spPr>
        <p:txBody>
          <a:bodyPr anchor="b"/>
          <a:lstStyle>
            <a:lvl1pPr algn="ctr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82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2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457200" y="1512610"/>
            <a:ext cx="8229600" cy="4212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7200" y="179665"/>
            <a:ext cx="8229600" cy="1332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pic>
        <p:nvPicPr>
          <p:cNvPr id="4" name="Unil.png" descr="Unil.png"/>
          <p:cNvPicPr>
            <a:picLocks noChangeAspect="1"/>
          </p:cNvPicPr>
          <p:nvPr/>
        </p:nvPicPr>
        <p:blipFill>
          <a:blip r:embed="rId2">
            <a:extLst/>
          </a:blip>
          <a:srcRect l="11707" t="0" r="0" b="0"/>
          <a:stretch>
            <a:fillRect/>
          </a:stretch>
        </p:blipFill>
        <p:spPr>
          <a:xfrm>
            <a:off x="528337" y="5999269"/>
            <a:ext cx="8073507" cy="44141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7519699" y="6490907"/>
            <a:ext cx="115682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0076AF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14387" marR="0" indent="-357187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95400" marR="0" indent="-3810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9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61457" marR="0" indent="-489857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00300" marR="0" indent="-5715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28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861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433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005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>
          <a:srgbClr val="0076AF"/>
        </a:buClr>
        <a:buSzPct val="100000"/>
        <a:buFont typeface="Arial"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zotero.org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zotero.org/" TargetMode="External"/><Relationship Id="rId4" Type="http://schemas.openxmlformats.org/officeDocument/2006/relationships/hyperlink" Target="https://w3id.org/dts/" TargetMode="External"/><Relationship Id="rId5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dev.chartes.psl.eu/api/nautilus/dts" TargetMode="External"/><Relationship Id="rId6" Type="http://schemas.openxmlformats.org/officeDocument/2006/relationships/image" Target="../media/image5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zotero.org/" TargetMode="External"/><Relationship Id="rId4" Type="http://schemas.openxmlformats.org/officeDocument/2006/relationships/hyperlink" Target="https://dev.chartes.psl.eu/api/nautilus/dts/collections" TargetMode="External"/><Relationship Id="rId5" Type="http://schemas.openxmlformats.org/officeDocument/2006/relationships/hyperlink" Target="https://dev.chartes.psl.eu/api/nautilus/dts/navigation" TargetMode="External"/><Relationship Id="rId6" Type="http://schemas.openxmlformats.org/officeDocument/2006/relationships/hyperlink" Target="https://dev.chartes.psl.eu/api/nautilus/dts/documents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zotero.org/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6.tif"/><Relationship Id="rId5" Type="http://schemas.openxmlformats.org/officeDocument/2006/relationships/hyperlink" Target="https://www.flickr.com/photos/51649937@N00/145493363" TargetMode="External"/><Relationship Id="rId6" Type="http://schemas.openxmlformats.org/officeDocument/2006/relationships/hyperlink" Target="https://www.flickr.com/photos/51649937@N00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zotero.org/" TargetMode="External"/><Relationship Id="rId4" Type="http://schemas.openxmlformats.org/officeDocument/2006/relationships/hyperlink" Target="https://dts-browser.herokuapp.com/" TargetMode="External"/><Relationship Id="rId5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://www.snf.ch/fr/leFNS/points-de-vue-politique-de-recherche/open_research_data/Pages/default.aspx#Les%2520principes%2520de%2520donn%25E9es%2520FAIR%2520pour%2520la%2520gestion%2520des%2520donn%25E9es%2520de%2520recherche" TargetMode="External"/><Relationship Id="rId5" Type="http://schemas.openxmlformats.org/officeDocument/2006/relationships/hyperlink" Target="https://www.w3.org/DesignIssues/LinkedData" TargetMode="External"/><Relationship Id="rId6" Type="http://schemas.openxmlformats.org/officeDocument/2006/relationships/image" Target="../media/image7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alpheios.net/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edh-www.adw.uni-heidelberg.de/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://betamasaheft.eu/" TargetMode="External"/><Relationship Id="rId8" Type="http://schemas.openxmlformats.org/officeDocument/2006/relationships/image" Target="../media/image24.png"/><Relationship Id="rId9" Type="http://schemas.openxmlformats.org/officeDocument/2006/relationships/hyperlink" Target="https://www.perseids.org/" TargetMode="External"/><Relationship Id="rId10" Type="http://schemas.openxmlformats.org/officeDocument/2006/relationships/hyperlink" Target="https://www.zotero.org/" TargetMode="External"/><Relationship Id="rId11" Type="http://schemas.openxmlformats.org/officeDocument/2006/relationships/image" Target="../media/image25.png"/><Relationship Id="rId12" Type="http://schemas.openxmlformats.org/officeDocument/2006/relationships/hyperlink" Target="https://dev.chartes.psl.eu/dts-demo/" TargetMode="External"/><Relationship Id="rId13" Type="http://schemas.openxmlformats.org/officeDocument/2006/relationships/image" Target="../media/image26.png"/><Relationship Id="rId14" Type="http://schemas.openxmlformats.org/officeDocument/2006/relationships/hyperlink" Target="https://teipublisher.com/exist/apps/vangogh/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hyperlink" Target="https://teipublisher.com/" TargetMode="External"/><Relationship Id="rId4" Type="http://schemas.openxmlformats.org/officeDocument/2006/relationships/hyperlink" Target="https://github.com/Capitains/MyCapytain/tree/3.0.0" TargetMode="External"/><Relationship Id="rId5" Type="http://schemas.openxmlformats.org/officeDocument/2006/relationships/hyperlink" Target="https://github.com/Capitains/Nautilus/tree/dts-draft-1" TargetMode="External"/><Relationship Id="rId6" Type="http://schemas.openxmlformats.org/officeDocument/2006/relationships/hyperlink" Target="https://github.com/perseids-project/dts-api/" TargetMode="External"/><Relationship Id="rId7" Type="http://schemas.openxmlformats.org/officeDocument/2006/relationships/hyperlink" Target="https://github.com/BetaMasaheft/BetMas/blob/master/BetMas/modules/dts.xqm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hyperlink" Target="https://groups.google.com/g/distributed-text-services" TargetMode="External"/><Relationship Id="rId4" Type="http://schemas.openxmlformats.org/officeDocument/2006/relationships/hyperlink" Target="https://github.com/distributed-text-services/specifications/issues" TargetMode="External"/><Relationship Id="rId5" Type="http://schemas.openxmlformats.org/officeDocument/2006/relationships/hyperlink" Target="https://github.com/distributed-text-services/meeting-notes" TargetMode="External"/><Relationship Id="rId6" Type="http://schemas.openxmlformats.org/officeDocument/2006/relationships/hyperlink" Target="https://distributed-text-services.github.io/specifications/Organization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zotero.or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zotero.org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zotero.org/" TargetMode="External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Matteo Romanello (UNIL)"/>
          <p:cNvSpPr txBox="1"/>
          <p:nvPr/>
        </p:nvSpPr>
        <p:spPr>
          <a:xfrm>
            <a:off x="457199" y="6493400"/>
            <a:ext cx="280463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Matteo Romanello (UNIL)</a:t>
            </a:r>
          </a:p>
        </p:txBody>
      </p:sp>
      <p:sp>
        <p:nvSpPr>
          <p:cNvPr id="103" name="Partager le texte (DTS):…"/>
          <p:cNvSpPr txBox="1"/>
          <p:nvPr>
            <p:ph type="ctrTitle"/>
          </p:nvPr>
        </p:nvSpPr>
        <p:spPr>
          <a:xfrm>
            <a:off x="0" y="946886"/>
            <a:ext cx="9144000" cy="114576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02336">
              <a:lnSpc>
                <a:spcPct val="120000"/>
              </a:lnSpc>
              <a:defRPr sz="3168">
                <a:latin typeface="Calibri"/>
                <a:ea typeface="Calibri"/>
                <a:cs typeface="Calibri"/>
                <a:sym typeface="Calibri"/>
              </a:defRPr>
            </a:pPr>
            <a:r>
              <a:t>Partager le texte (DTS):</a:t>
            </a:r>
          </a:p>
          <a:p>
            <a:pPr defTabSz="402336">
              <a:lnSpc>
                <a:spcPct val="120000"/>
              </a:lnSpc>
              <a:defRPr sz="3168">
                <a:latin typeface="Calibri"/>
                <a:ea typeface="Calibri"/>
                <a:cs typeface="Calibri"/>
                <a:sym typeface="Calibri"/>
              </a:defRPr>
            </a:pPr>
            <a:r>
              <a:t>rendre ses données interopérables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6516399" y="6493400"/>
            <a:ext cx="115682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 algn="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fld id="{86CB4B4D-7CA3-9044-876B-883B54F8677D}" type="slidenum">
              <a:rPr>
                <a:latin typeface="Arial"/>
                <a:ea typeface="Arial"/>
                <a:cs typeface="Arial"/>
                <a:sym typeface="Arial"/>
              </a:rPr>
            </a:fld>
          </a:p>
        </p:txBody>
      </p:sp>
      <p:sp>
        <p:nvSpPr>
          <p:cNvPr id="105" name="15.12.2020"/>
          <p:cNvSpPr txBox="1"/>
          <p:nvPr/>
        </p:nvSpPr>
        <p:spPr>
          <a:xfrm>
            <a:off x="3323085" y="6493400"/>
            <a:ext cx="21336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15.12.2020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onctionnalités principales offertes par DTS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 defTabSz="448055">
              <a:defRPr cap="none" sz="2940"/>
            </a:pPr>
            <a:r>
              <a:t>Fonctionnalités principales offertes par DTS 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70" name="Collections…"/>
          <p:cNvSpPr txBox="1"/>
          <p:nvPr/>
        </p:nvSpPr>
        <p:spPr>
          <a:xfrm>
            <a:off x="482599" y="1716158"/>
            <a:ext cx="5281904" cy="338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Collections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Navigation des collections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Publication de métadonnées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Structures</a:t>
            </a:r>
            <a:r>
              <a:t> des textes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Navigation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Publication de métadonnées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Textes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Repérer des morceaux ou un texte entier 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Publication de métadonnées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vant DTS…"/>
          <p:cNvSpPr txBox="1"/>
          <p:nvPr>
            <p:ph type="title"/>
          </p:nvPr>
        </p:nvSpPr>
        <p:spPr>
          <a:xfrm>
            <a:off x="457200" y="639990"/>
            <a:ext cx="5661365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Avant DTS… 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77" name="OAI-PMH…"/>
          <p:cNvSpPr txBox="1"/>
          <p:nvPr/>
        </p:nvSpPr>
        <p:spPr>
          <a:xfrm>
            <a:off x="482599" y="1716158"/>
            <a:ext cx="6428923" cy="428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solidFill>
                  <a:schemeClr val="accent3">
                    <a:lumOff val="-8392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OAI-PMH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Open Access Initiative Protocol for Metadata Harvesting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Fin des années 90s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solidFill>
                  <a:schemeClr val="accent3">
                    <a:lumOff val="-8392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CTS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Canonical</a:t>
            </a:r>
            <a:r>
              <a:t> Text Services protocol (2006)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Développé par/pour le projet Homer Multitext (CHS)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solidFill>
                  <a:schemeClr val="accent3">
                    <a:lumOff val="-8392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IIIF (images)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Image Interoperability Framework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Version 1.0 en 2012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solidFill>
                  <a:schemeClr val="accent3">
                    <a:lumOff val="-8392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DTS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Distributed Text Services API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1er draft des spécifications techniques en 2018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cumentation de l’API DTS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Documentation de l’API DTS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82" name="https://w3id.org/dts/"/>
          <p:cNvSpPr txBox="1"/>
          <p:nvPr/>
        </p:nvSpPr>
        <p:spPr>
          <a:xfrm>
            <a:off x="635292" y="5427463"/>
            <a:ext cx="197208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700"/>
              </a:spcBef>
              <a:defRPr sz="1600"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4" invalidUrl="" action="" tgtFrame="" tooltip="" history="1" highlightClick="0" endSnd="0"/>
              </a:rPr>
              <a:t>https://w3id.org/dts/</a:t>
            </a:r>
          </a:p>
        </p:txBody>
      </p:sp>
      <p:sp>
        <p:nvSpPr>
          <p:cNvPr id="183" name="https://distributed-text-services.github.io/specifications/FAQ.html"/>
          <p:cNvSpPr txBox="1"/>
          <p:nvPr/>
        </p:nvSpPr>
        <p:spPr>
          <a:xfrm>
            <a:off x="664210" y="5850362"/>
            <a:ext cx="593626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700"/>
              </a:spcBef>
              <a:defRPr sz="1600"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4" invalidUrl="" action="" tgtFrame="" tooltip="" history="1" highlightClick="0" endSnd="0"/>
              </a:rPr>
              <a:t>https://distributed-text-services.github.io/specifications/FAQ.html</a:t>
            </a:r>
          </a:p>
        </p:txBody>
      </p:sp>
      <p:pic>
        <p:nvPicPr>
          <p:cNvPr id="184" name="Screen Shot 2020-12-14 at 10.35.46.png" descr="Screen Shot 2020-12-14 at 10.35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107" y="1459232"/>
            <a:ext cx="7539039" cy="3814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our guidé de l’API DTS"/>
          <p:cNvSpPr txBox="1"/>
          <p:nvPr>
            <p:ph type="title"/>
          </p:nvPr>
        </p:nvSpPr>
        <p:spPr>
          <a:xfrm>
            <a:off x="944531" y="2637759"/>
            <a:ext cx="7798011" cy="1097650"/>
          </a:xfrm>
          <a:prstGeom prst="rect">
            <a:avLst/>
          </a:prstGeom>
        </p:spPr>
        <p:txBody>
          <a:bodyPr/>
          <a:lstStyle/>
          <a:p>
            <a:pPr lvl="1">
              <a:defRPr b="1" cap="none" sz="3000">
                <a:latin typeface="+mj-lt"/>
                <a:ea typeface="+mj-ea"/>
                <a:cs typeface="+mj-cs"/>
                <a:sym typeface="Helvetica"/>
              </a:defRPr>
            </a:pPr>
            <a:r>
              <a:t>Tour guidé de l’API DTS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Une API et ses endpoints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Une API et ses endpoints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4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6572" y="1577120"/>
            <a:ext cx="5512946" cy="398396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Display of kitchen appliances at Queensland Industrial Fair, Exhibition Grounds, April 1949 (CC PDM)"/>
          <p:cNvSpPr txBox="1"/>
          <p:nvPr/>
        </p:nvSpPr>
        <p:spPr>
          <a:xfrm>
            <a:off x="1384592" y="5694957"/>
            <a:ext cx="5847365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700"/>
              </a:spcBef>
              <a:defRPr sz="1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Display of kitchen appliances at Queensland Industrial Fair, Exhibition Grounds, April 1949 (CC PDM)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TS endpoints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DTS endpoints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203" name="Screen Shot 2020-12-10 at 11.21.09.png" descr="Screen Shot 2020-12-10 at 11.21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528" y="2690584"/>
            <a:ext cx="5281904" cy="26458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ase API endpoint: https://dev.chartes.psl.eu/api/nautilus/dts"/>
          <p:cNvSpPr txBox="1"/>
          <p:nvPr/>
        </p:nvSpPr>
        <p:spPr>
          <a:xfrm>
            <a:off x="564772" y="5664964"/>
            <a:ext cx="564015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Tahoma"/>
                <a:ea typeface="Tahoma"/>
                <a:cs typeface="Tahoma"/>
                <a:sym typeface="Tahoma"/>
              </a:defRPr>
            </a:pPr>
            <a:r>
              <a:t>Base API endpoint: </a:t>
            </a: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5" invalidUrl="" action="" tgtFrame="" tooltip="" history="1" highlightClick="0" endSnd="0"/>
              </a:rPr>
              <a:t>https://dev.chartes.psl.eu/api/nautilus/dts</a:t>
            </a:r>
          </a:p>
        </p:txBody>
      </p:sp>
      <p:sp>
        <p:nvSpPr>
          <p:cNvPr id="205" name="L’adresse racine de l’API donne la liste des “endpoints” disponibles, et les adresses où ils se trouvent."/>
          <p:cNvSpPr txBox="1"/>
          <p:nvPr/>
        </p:nvSpPr>
        <p:spPr>
          <a:xfrm>
            <a:off x="541105" y="1842264"/>
            <a:ext cx="549047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L’adresse racine de l’API donne la liste des “endpoints” disponibles, et les adresses où ils se trouvent. 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83761" y="3043387"/>
            <a:ext cx="2718057" cy="1964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es endpoints DTS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Les endpoints DTS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13" name="Collections…"/>
          <p:cNvSpPr txBox="1"/>
          <p:nvPr/>
        </p:nvSpPr>
        <p:spPr>
          <a:xfrm>
            <a:off x="482599" y="2321013"/>
            <a:ext cx="3099786" cy="3202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Collections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Navigation des collections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Publication de métadonnées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Structures</a:t>
            </a:r>
            <a:r>
              <a:t> des textes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Navigation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Publication de métadonnées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Textes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Repérer du texte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400">
                <a:latin typeface="+mj-lt"/>
                <a:ea typeface="+mj-ea"/>
                <a:cs typeface="+mj-cs"/>
                <a:sym typeface="Helvetica"/>
              </a:defRPr>
            </a:pPr>
            <a:r>
              <a:t>Publication de métadonnées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3345105" y="2130514"/>
            <a:ext cx="5539301" cy="1285241"/>
            <a:chOff x="0" y="0"/>
            <a:chExt cx="5539300" cy="1285240"/>
          </a:xfrm>
        </p:grpSpPr>
        <p:sp>
          <p:nvSpPr>
            <p:cNvPr id="214" name="collections endpoint…"/>
            <p:cNvSpPr txBox="1"/>
            <p:nvPr/>
          </p:nvSpPr>
          <p:spPr>
            <a:xfrm>
              <a:off x="432003" y="190500"/>
              <a:ext cx="5107298" cy="1094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b="1">
                  <a:solidFill>
                    <a:schemeClr val="accent3">
                      <a:lumOff val="-8392"/>
                    </a:schemeClr>
                  </a:solidFill>
                </a:rPr>
                <a:t>collections</a:t>
              </a:r>
              <a:r>
                <a:t> endpoint</a:t>
              </a:r>
            </a:p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Tahoma"/>
                  <a:ea typeface="Tahoma"/>
                  <a:cs typeface="Tahoma"/>
                  <a:sym typeface="Tahoma"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4" invalidUrl="" action="" tgtFrame="" tooltip="" history="1" highlightClick="0" endSnd="0"/>
                </a:rPr>
                <a:t>https://dev.chartes.psl.eu/api/nautilus/dts/collections</a:t>
              </a:r>
            </a:p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Tahoma"/>
                  <a:ea typeface="Tahoma"/>
                  <a:cs typeface="Tahoma"/>
                  <a:sym typeface="Tahoma"/>
                </a:defRPr>
              </a:pPr>
              <a:r>
                <a:t>réponse: JSON-LD </a:t>
              </a:r>
            </a:p>
          </p:txBody>
        </p:sp>
        <p:sp>
          <p:nvSpPr>
            <p:cNvPr id="215" name="{"/>
            <p:cNvSpPr txBox="1"/>
            <p:nvPr/>
          </p:nvSpPr>
          <p:spPr>
            <a:xfrm>
              <a:off x="0" y="0"/>
              <a:ext cx="426502" cy="1247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3345105" y="3298914"/>
            <a:ext cx="5539301" cy="1259841"/>
            <a:chOff x="0" y="0"/>
            <a:chExt cx="5539300" cy="1259840"/>
          </a:xfrm>
        </p:grpSpPr>
        <p:sp>
          <p:nvSpPr>
            <p:cNvPr id="217" name="navigation endpoint…"/>
            <p:cNvSpPr txBox="1"/>
            <p:nvPr/>
          </p:nvSpPr>
          <p:spPr>
            <a:xfrm>
              <a:off x="432003" y="165100"/>
              <a:ext cx="5107298" cy="1094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b="1">
                  <a:solidFill>
                    <a:schemeClr val="accent3">
                      <a:lumOff val="-8392"/>
                    </a:schemeClr>
                  </a:solidFill>
                </a:rPr>
                <a:t>navigation</a:t>
              </a:r>
              <a:r>
                <a:t> endpoint </a:t>
              </a:r>
            </a:p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Tahoma"/>
                  <a:ea typeface="Tahoma"/>
                  <a:cs typeface="Tahoma"/>
                  <a:sym typeface="Tahoma"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5" invalidUrl="" action="" tgtFrame="" tooltip="" history="1" highlightClick="0" endSnd="0"/>
                </a:rPr>
                <a:t>https://dev.chartes.psl.eu/api/nautilus/dts/navigation</a:t>
              </a:r>
            </a:p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Tahoma"/>
                  <a:ea typeface="Tahoma"/>
                  <a:cs typeface="Tahoma"/>
                  <a:sym typeface="Tahoma"/>
                </a:defRPr>
              </a:pPr>
              <a:r>
                <a:t>réponse: JSON-LD </a:t>
              </a:r>
            </a:p>
          </p:txBody>
        </p:sp>
        <p:sp>
          <p:nvSpPr>
            <p:cNvPr id="218" name="{"/>
            <p:cNvSpPr txBox="1"/>
            <p:nvPr/>
          </p:nvSpPr>
          <p:spPr>
            <a:xfrm>
              <a:off x="0" y="0"/>
              <a:ext cx="426502" cy="1247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{</a:t>
              </a: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3345105" y="4454614"/>
            <a:ext cx="5539301" cy="1327191"/>
            <a:chOff x="0" y="0"/>
            <a:chExt cx="5539300" cy="1327190"/>
          </a:xfrm>
        </p:grpSpPr>
        <p:sp>
          <p:nvSpPr>
            <p:cNvPr id="220" name="documents endpoint…"/>
            <p:cNvSpPr txBox="1"/>
            <p:nvPr/>
          </p:nvSpPr>
          <p:spPr>
            <a:xfrm>
              <a:off x="432003" y="232450"/>
              <a:ext cx="5107298" cy="1094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+mj-lt"/>
                  <a:ea typeface="+mj-ea"/>
                  <a:cs typeface="+mj-cs"/>
                  <a:sym typeface="Helvetica"/>
                </a:defRPr>
              </a:pPr>
              <a:r>
                <a:rPr b="1">
                  <a:solidFill>
                    <a:schemeClr val="accent3">
                      <a:lumOff val="-8392"/>
                    </a:schemeClr>
                  </a:solidFill>
                </a:rPr>
                <a:t>documents</a:t>
              </a:r>
              <a:r>
                <a:t> endpoint </a:t>
              </a:r>
            </a:p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Tahoma"/>
                  <a:ea typeface="Tahoma"/>
                  <a:cs typeface="Tahoma"/>
                  <a:sym typeface="Tahoma"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6" invalidUrl="" action="" tgtFrame="" tooltip="" history="1" highlightClick="0" endSnd="0"/>
                </a:rPr>
                <a:t>https://dev.chartes.psl.eu/api/nautilus/dts/documents</a:t>
              </a:r>
            </a:p>
            <a:p>
              <a:pPr>
                <a:lnSpc>
                  <a:spcPct val="120000"/>
                </a:lnSpc>
                <a:spcBef>
                  <a:spcPts val="700"/>
                </a:spcBef>
                <a:defRPr sz="1600">
                  <a:latin typeface="Tahoma"/>
                  <a:ea typeface="Tahoma"/>
                  <a:cs typeface="Tahoma"/>
                  <a:sym typeface="Tahoma"/>
                </a:defRPr>
              </a:pPr>
              <a:r>
                <a:t>réponse: TEI/XML</a:t>
              </a:r>
            </a:p>
          </p:txBody>
        </p:sp>
        <p:sp>
          <p:nvSpPr>
            <p:cNvPr id="221" name="{"/>
            <p:cNvSpPr txBox="1"/>
            <p:nvPr/>
          </p:nvSpPr>
          <p:spPr>
            <a:xfrm>
              <a:off x="0" y="0"/>
              <a:ext cx="426502" cy="1247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{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  <p:bldP build="whole" bldLvl="1" animBg="1" rev="0" advAuto="0" spid="219" grpId="2"/>
      <p:bldP build="whole" bldLvl="1" animBg="1" rev="0" advAuto="0" spid="222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e format JSON-LD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Le format JSON-LD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Screen Shot 2020-12-10 at 11.21.09.png" descr="Screen Shot 2020-12-10 at 11.21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523" y="2892086"/>
            <a:ext cx="5281904" cy="2645889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JSON Format de données utilisant paires de “clé”: “valeur” pour représenter le contenu des documents."/>
          <p:cNvSpPr txBox="1"/>
          <p:nvPr/>
        </p:nvSpPr>
        <p:spPr>
          <a:xfrm>
            <a:off x="407524" y="1909697"/>
            <a:ext cx="5281903" cy="632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JSON</a:t>
            </a:r>
            <a:r>
              <a:t> Format de données utilisant paires de 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“clé”: “valeur”</a:t>
            </a:r>
            <a:r>
              <a:t> pour représenter le contenu des documents.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607376" y="3124218"/>
            <a:ext cx="400178" cy="696195"/>
            <a:chOff x="0" y="0"/>
            <a:chExt cx="400176" cy="696194"/>
          </a:xfrm>
        </p:grpSpPr>
        <p:sp>
          <p:nvSpPr>
            <p:cNvPr id="230" name="clé"/>
            <p:cNvSpPr/>
            <p:nvPr/>
          </p:nvSpPr>
          <p:spPr>
            <a:xfrm>
              <a:off x="0" y="0"/>
              <a:ext cx="400177" cy="4006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600"/>
              </a:lvl1pPr>
            </a:lstStyle>
            <a:p>
              <a:pPr/>
              <a:r>
                <a:t>clé</a:t>
              </a:r>
            </a:p>
          </p:txBody>
        </p:sp>
        <p:sp>
          <p:nvSpPr>
            <p:cNvPr id="231" name="Line"/>
            <p:cNvSpPr/>
            <p:nvPr/>
          </p:nvSpPr>
          <p:spPr>
            <a:xfrm flipH="1">
              <a:off x="213469" y="426954"/>
              <a:ext cx="1" cy="2692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4500545" y="3771918"/>
            <a:ext cx="1156969" cy="400686"/>
            <a:chOff x="0" y="0"/>
            <a:chExt cx="1156967" cy="400684"/>
          </a:xfrm>
        </p:grpSpPr>
        <p:sp>
          <p:nvSpPr>
            <p:cNvPr id="233" name="valeur"/>
            <p:cNvSpPr/>
            <p:nvPr/>
          </p:nvSpPr>
          <p:spPr>
            <a:xfrm>
              <a:off x="332630" y="0"/>
              <a:ext cx="824338" cy="40068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>
                <a:defRPr sz="1600"/>
              </a:lvl1pPr>
            </a:lstStyle>
            <a:p>
              <a:pPr/>
              <a:r>
                <a:t>valeur</a:t>
              </a:r>
            </a:p>
          </p:txBody>
        </p:sp>
        <p:sp>
          <p:nvSpPr>
            <p:cNvPr id="234" name="Line"/>
            <p:cNvSpPr/>
            <p:nvPr/>
          </p:nvSpPr>
          <p:spPr>
            <a:xfrm flipH="1" flipV="1">
              <a:off x="-1" y="200342"/>
              <a:ext cx="318418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236" name="S"/>
          <p:cNvSpPr/>
          <p:nvPr/>
        </p:nvSpPr>
        <p:spPr>
          <a:xfrm>
            <a:off x="5867400" y="1801584"/>
            <a:ext cx="824337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S</a:t>
            </a:r>
          </a:p>
        </p:txBody>
      </p:sp>
      <p:sp>
        <p:nvSpPr>
          <p:cNvPr id="237" name="P"/>
          <p:cNvSpPr/>
          <p:nvPr/>
        </p:nvSpPr>
        <p:spPr>
          <a:xfrm>
            <a:off x="7065005" y="1801584"/>
            <a:ext cx="824338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P</a:t>
            </a:r>
          </a:p>
        </p:txBody>
      </p:sp>
      <p:sp>
        <p:nvSpPr>
          <p:cNvPr id="238" name="O"/>
          <p:cNvSpPr/>
          <p:nvPr/>
        </p:nvSpPr>
        <p:spPr>
          <a:xfrm>
            <a:off x="8246105" y="1801584"/>
            <a:ext cx="824338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O</a:t>
            </a:r>
          </a:p>
        </p:txBody>
      </p:sp>
      <p:sp>
        <p:nvSpPr>
          <p:cNvPr id="239" name="Line"/>
          <p:cNvSpPr/>
          <p:nvPr/>
        </p:nvSpPr>
        <p:spPr>
          <a:xfrm>
            <a:off x="6709181" y="2075352"/>
            <a:ext cx="318418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0" name="Line"/>
          <p:cNvSpPr/>
          <p:nvPr/>
        </p:nvSpPr>
        <p:spPr>
          <a:xfrm>
            <a:off x="7913500" y="2075352"/>
            <a:ext cx="318418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1" name="Dante"/>
          <p:cNvSpPr/>
          <p:nvPr/>
        </p:nvSpPr>
        <p:spPr>
          <a:xfrm>
            <a:off x="5875652" y="2715984"/>
            <a:ext cx="824338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Dante</a:t>
            </a:r>
          </a:p>
        </p:txBody>
      </p:sp>
      <p:sp>
        <p:nvSpPr>
          <p:cNvPr id="242" name="est"/>
          <p:cNvSpPr/>
          <p:nvPr/>
        </p:nvSpPr>
        <p:spPr>
          <a:xfrm>
            <a:off x="7073258" y="2715984"/>
            <a:ext cx="580011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est</a:t>
            </a:r>
          </a:p>
        </p:txBody>
      </p:sp>
      <p:sp>
        <p:nvSpPr>
          <p:cNvPr id="243" name="un poète"/>
          <p:cNvSpPr/>
          <p:nvPr/>
        </p:nvSpPr>
        <p:spPr>
          <a:xfrm>
            <a:off x="8076558" y="2715984"/>
            <a:ext cx="1010125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un poète</a:t>
            </a:r>
          </a:p>
        </p:txBody>
      </p:sp>
      <p:sp>
        <p:nvSpPr>
          <p:cNvPr id="244" name="Line"/>
          <p:cNvSpPr/>
          <p:nvPr/>
        </p:nvSpPr>
        <p:spPr>
          <a:xfrm>
            <a:off x="6717434" y="2989752"/>
            <a:ext cx="318418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5" name="Line"/>
          <p:cNvSpPr/>
          <p:nvPr/>
        </p:nvSpPr>
        <p:spPr>
          <a:xfrm>
            <a:off x="7690675" y="2989752"/>
            <a:ext cx="318418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6" name="{"/>
          <p:cNvSpPr txBox="1"/>
          <p:nvPr/>
        </p:nvSpPr>
        <p:spPr>
          <a:xfrm rot="16200000">
            <a:off x="6848642" y="3040794"/>
            <a:ext cx="850663" cy="277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6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{</a:t>
            </a:r>
          </a:p>
        </p:txBody>
      </p:sp>
      <p:sp>
        <p:nvSpPr>
          <p:cNvPr id="247" name="Triplet RDF (Resource Description Framework), langage de base du Web sémantique"/>
          <p:cNvSpPr txBox="1"/>
          <p:nvPr/>
        </p:nvSpPr>
        <p:spPr>
          <a:xfrm>
            <a:off x="5843905" y="5037097"/>
            <a:ext cx="3266537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Triplet RDF</a:t>
            </a:r>
            <a:r>
              <a:t> (Resource Description Framework), langage de base du Web sémantique</a:t>
            </a:r>
          </a:p>
        </p:txBody>
      </p:sp>
      <p:sp>
        <p:nvSpPr>
          <p:cNvPr id="248" name="X"/>
          <p:cNvSpPr/>
          <p:nvPr/>
        </p:nvSpPr>
        <p:spPr>
          <a:xfrm>
            <a:off x="5973259" y="3505910"/>
            <a:ext cx="580011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X</a:t>
            </a:r>
          </a:p>
        </p:txBody>
      </p:sp>
      <p:sp>
        <p:nvSpPr>
          <p:cNvPr id="249" name="is a"/>
          <p:cNvSpPr/>
          <p:nvPr/>
        </p:nvSpPr>
        <p:spPr>
          <a:xfrm>
            <a:off x="6914001" y="3505910"/>
            <a:ext cx="811475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is a</a:t>
            </a:r>
          </a:p>
        </p:txBody>
      </p:sp>
      <p:sp>
        <p:nvSpPr>
          <p:cNvPr id="250" name="EntryPoint"/>
          <p:cNvSpPr/>
          <p:nvPr/>
        </p:nvSpPr>
        <p:spPr>
          <a:xfrm>
            <a:off x="8097964" y="3505910"/>
            <a:ext cx="1010125" cy="54753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EntryPoint</a:t>
            </a:r>
          </a:p>
        </p:txBody>
      </p:sp>
      <p:sp>
        <p:nvSpPr>
          <p:cNvPr id="251" name="Line"/>
          <p:cNvSpPr/>
          <p:nvPr/>
        </p:nvSpPr>
        <p:spPr>
          <a:xfrm>
            <a:off x="6566945" y="3780071"/>
            <a:ext cx="318418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2" name="Line"/>
          <p:cNvSpPr/>
          <p:nvPr/>
        </p:nvSpPr>
        <p:spPr>
          <a:xfrm>
            <a:off x="7737481" y="3779678"/>
            <a:ext cx="318418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es endpoints DTS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Les endpoints DTS</a:t>
            </a:r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259" name="Endpoints.png" descr="Endpoin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796" y="1698142"/>
            <a:ext cx="7528712" cy="4163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llections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Collections endpoint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264" name="Screen Shot 2020-12-14 at 10.43.15.png" descr="Screen Shot 2020-12-14 at 10.43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838" y="1391290"/>
            <a:ext cx="5089363" cy="481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https://dev.chartes.psl.eu/api/nautilus/dts/collections?id=default"/>
          <p:cNvSpPr txBox="1"/>
          <p:nvPr/>
        </p:nvSpPr>
        <p:spPr>
          <a:xfrm>
            <a:off x="5714517" y="1351280"/>
            <a:ext cx="320722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collections</a:t>
            </a:r>
            <a:r>
              <a:rPr>
                <a:solidFill>
                  <a:srgbClr val="AA7942"/>
                </a:solidFill>
              </a:rPr>
              <a:t>?id=default</a:t>
            </a:r>
          </a:p>
        </p:txBody>
      </p:sp>
      <p:sp>
        <p:nvSpPr>
          <p:cNvPr id="266" name="Rectangle"/>
          <p:cNvSpPr/>
          <p:nvPr/>
        </p:nvSpPr>
        <p:spPr>
          <a:xfrm>
            <a:off x="898750" y="2625794"/>
            <a:ext cx="4684345" cy="3310464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  <p:sp>
        <p:nvSpPr>
          <p:cNvPr id="267" name="Donne-moi des informations sur la collection avec identifiant “default”."/>
          <p:cNvSpPr txBox="1"/>
          <p:nvPr/>
        </p:nvSpPr>
        <p:spPr>
          <a:xfrm>
            <a:off x="5768234" y="3001857"/>
            <a:ext cx="3099786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Donne-moi des informations sur la collection avec identifiant “default”.</a:t>
            </a:r>
          </a:p>
        </p:txBody>
      </p:sp>
      <p:sp>
        <p:nvSpPr>
          <p:cNvPr id="268" name="NB: le champ “member” (membres) est une liste des collections imbriquées dans la collection “default”."/>
          <p:cNvSpPr txBox="1"/>
          <p:nvPr/>
        </p:nvSpPr>
        <p:spPr>
          <a:xfrm>
            <a:off x="5768234" y="4634654"/>
            <a:ext cx="3099786" cy="120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NB: </a:t>
            </a:r>
            <a:r>
              <a:rPr b="0"/>
              <a:t>le champ “member” (membres) est une liste des collections imbriquées dans la collection “default”.</a:t>
            </a:r>
          </a:p>
        </p:txBody>
      </p:sp>
      <p:sp>
        <p:nvSpPr>
          <p:cNvPr id="269" name="Rectangle"/>
          <p:cNvSpPr/>
          <p:nvPr/>
        </p:nvSpPr>
        <p:spPr>
          <a:xfrm>
            <a:off x="971031" y="1913870"/>
            <a:ext cx="1394747" cy="345441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Aperçu de cette présentation"/>
          <p:cNvSpPr txBox="1"/>
          <p:nvPr>
            <p:ph type="title"/>
          </p:nvPr>
        </p:nvSpPr>
        <p:spPr>
          <a:xfrm>
            <a:off x="457200" y="639990"/>
            <a:ext cx="3968743" cy="663617"/>
          </a:xfrm>
          <a:prstGeom prst="rect">
            <a:avLst/>
          </a:prstGeom>
        </p:spPr>
        <p:txBody>
          <a:bodyPr/>
          <a:lstStyle/>
          <a:p>
            <a:pPr lvl="1" defTabSz="361188">
              <a:defRPr cap="none" sz="2370"/>
            </a:pPr>
            <a:r>
              <a:t>Aperçu de cette présentation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10" name="APIs : Quoi ? Pourquoi ? Comment ?…"/>
          <p:cNvSpPr txBox="1"/>
          <p:nvPr/>
        </p:nvSpPr>
        <p:spPr>
          <a:xfrm>
            <a:off x="579166" y="2355850"/>
            <a:ext cx="4785314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13894" indent="-213894">
              <a:lnSpc>
                <a:spcPct val="150000"/>
              </a:lnSpc>
              <a:spcBef>
                <a:spcPts val="700"/>
              </a:spcBef>
              <a:buSzPct val="100000"/>
              <a:buAutoNum type="arabicPeriod" startAt="1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APIs : Quoi ? Pourquoi ? Comment ?</a:t>
            </a:r>
          </a:p>
          <a:p>
            <a:pPr marL="213894" indent="-213894">
              <a:lnSpc>
                <a:spcPct val="150000"/>
              </a:lnSpc>
              <a:spcBef>
                <a:spcPts val="700"/>
              </a:spcBef>
              <a:buSzPct val="100000"/>
              <a:buAutoNum type="arabicPeriod" startAt="1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APIs pour partager données textuelles : DTS</a:t>
            </a:r>
          </a:p>
          <a:p>
            <a:pPr marL="213894" indent="-213894">
              <a:lnSpc>
                <a:spcPct val="150000"/>
              </a:lnSpc>
              <a:spcBef>
                <a:spcPts val="700"/>
              </a:spcBef>
              <a:buSzPct val="100000"/>
              <a:buAutoNum type="arabicPeriod" startAt="1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Visite guidée de DTS</a:t>
            </a:r>
          </a:p>
          <a:p>
            <a:pPr marL="213894" indent="-213894">
              <a:lnSpc>
                <a:spcPct val="150000"/>
              </a:lnSpc>
              <a:spcBef>
                <a:spcPts val="700"/>
              </a:spcBef>
              <a:buSzPct val="100000"/>
              <a:buAutoNum type="arabicPeriod" startAt="1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Implementer l’API</a:t>
            </a:r>
          </a:p>
          <a:p>
            <a:pPr marL="213894" indent="-213894">
              <a:lnSpc>
                <a:spcPct val="150000"/>
              </a:lnSpc>
              <a:spcBef>
                <a:spcPts val="700"/>
              </a:spcBef>
              <a:buSzPct val="100000"/>
              <a:buAutoNum type="arabicPeriod" startAt="1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La communauté DTS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ollections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Collections endpoint</a:t>
            </a:r>
          </a:p>
        </p:txBody>
      </p:sp>
      <p:sp>
        <p:nvSpPr>
          <p:cNvPr id="2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74" name="Dans DTS la collection est un moyen très souple pour organiser les textes…"/>
          <p:cNvSpPr txBox="1"/>
          <p:nvPr/>
        </p:nvSpPr>
        <p:spPr>
          <a:xfrm>
            <a:off x="456326" y="1699488"/>
            <a:ext cx="7393438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Dans DTS la </a:t>
            </a:r>
            <a:r>
              <a:rPr i="1"/>
              <a:t>collection</a:t>
            </a:r>
            <a:r>
              <a:t> est un moyen très souple pour organiser les textes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Liberté de décider le critère à utiliser pour définir les collections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Pas de limitations sur le nombre maximum de collections imbriquées 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35685" y="3205352"/>
            <a:ext cx="2805638" cy="244945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&quot;Matrioska eyes&quot; by _Zeta_ (CC BY)"/>
          <p:cNvSpPr txBox="1"/>
          <p:nvPr/>
        </p:nvSpPr>
        <p:spPr>
          <a:xfrm>
            <a:off x="5548936" y="5705117"/>
            <a:ext cx="2562833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10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n w="0" cap="flat">
                  <a:solidFill>
                    <a:srgbClr val="ED592F"/>
                  </a:solidFill>
                  <a:prstDash val="solid"/>
                  <a:miter lim="400000"/>
                </a:ln>
                <a:hlinkClick r:id="rId5" invalidUrl="" action="" tgtFrame="" tooltip="" history="1" highlightClick="0" endSnd="0"/>
              </a:rPr>
              <a:t>"Matrioska eyes"</a:t>
            </a:r>
            <a:r>
              <a:t> by </a:t>
            </a:r>
            <a:r>
              <a:rPr>
                <a:ln w="0" cap="flat">
                  <a:solidFill>
                    <a:srgbClr val="ED592F"/>
                  </a:solidFill>
                  <a:prstDash val="solid"/>
                  <a:miter lim="400000"/>
                </a:ln>
                <a:hlinkClick r:id="rId6" invalidUrl="" action="" tgtFrame="" tooltip="" history="1" highlightClick="0" endSnd="0"/>
              </a:rPr>
              <a:t>_Zeta_</a:t>
            </a:r>
            <a:r>
              <a:t> (CC BY)</a:t>
            </a:r>
          </a:p>
        </p:txBody>
      </p:sp>
      <p:sp>
        <p:nvSpPr>
          <p:cNvPr id="277" name="Exemple…"/>
          <p:cNvSpPr txBox="1"/>
          <p:nvPr/>
        </p:nvSpPr>
        <p:spPr>
          <a:xfrm>
            <a:off x="633496" y="3163888"/>
            <a:ext cx="3082820" cy="2532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Exemple</a:t>
            </a:r>
          </a:p>
          <a:p>
            <a:pPr marL="160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Root collection</a:t>
            </a:r>
          </a:p>
          <a:p>
            <a:pPr lvl="1" marL="541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inscriptions</a:t>
            </a:r>
          </a:p>
          <a:p>
            <a:pPr lvl="1" marL="541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papyri</a:t>
            </a:r>
          </a:p>
          <a:p>
            <a:pPr lvl="2" marL="922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documentary papyri</a:t>
            </a:r>
          </a:p>
          <a:p>
            <a:pPr lvl="2" marL="922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literary papyri </a:t>
            </a:r>
          </a:p>
          <a:p>
            <a:pPr lvl="3" marL="1303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Greek</a:t>
            </a:r>
          </a:p>
          <a:p>
            <a:pPr lvl="3" marL="1303421" indent="-160421">
              <a:spcBef>
                <a:spcPts val="700"/>
              </a:spcBef>
              <a:buSzPct val="100000"/>
              <a:buChar char="•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Arabic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4" grpId="1"/>
      <p:bldP build="whole" bldLvl="1" animBg="1" rev="0" advAuto="0" spid="277" grpId="2"/>
      <p:bldP build="whole" bldLvl="1" animBg="1" rev="0" advAuto="0" spid="275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ollections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Collections endpoint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84" name="https://betamasaheft.eu/api/dts/collections?id=https://betamasaheft.eu/transcriptions"/>
          <p:cNvSpPr txBox="1"/>
          <p:nvPr/>
        </p:nvSpPr>
        <p:spPr>
          <a:xfrm>
            <a:off x="5773630" y="1445916"/>
            <a:ext cx="320722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https://betamasaheft.eu/api/dts/</a:t>
            </a:r>
            <a:r>
              <a:rPr>
                <a:solidFill>
                  <a:srgbClr val="FF40FF"/>
                </a:solidFill>
              </a:rPr>
              <a:t>collections</a:t>
            </a:r>
            <a:r>
              <a:rPr>
                <a:solidFill>
                  <a:srgbClr val="AA7942"/>
                </a:solidFill>
              </a:rPr>
              <a:t>?id=https://betamasaheft.eu/transcriptions</a:t>
            </a:r>
          </a:p>
        </p:txBody>
      </p:sp>
      <p:pic>
        <p:nvPicPr>
          <p:cNvPr id="285" name="Screen Shot 2020-12-14 at 11.50.15.png" descr="Screen Shot 2020-12-14 at 11.50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704" y="1532353"/>
            <a:ext cx="5077297" cy="399545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Rectangle"/>
          <p:cNvSpPr/>
          <p:nvPr/>
        </p:nvSpPr>
        <p:spPr>
          <a:xfrm>
            <a:off x="826281" y="2036351"/>
            <a:ext cx="4524519" cy="1089720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  <p:sp>
        <p:nvSpPr>
          <p:cNvPr id="287" name="Rectangle"/>
          <p:cNvSpPr/>
          <p:nvPr/>
        </p:nvSpPr>
        <p:spPr>
          <a:xfrm>
            <a:off x="986685" y="5414657"/>
            <a:ext cx="1137770" cy="169854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  <p:sp>
        <p:nvSpPr>
          <p:cNvPr id="288" name="https://betamasaheft.eu/api/dts/collections?id=https://betamasaheft.eu/transcriptions&amp;page=1"/>
          <p:cNvSpPr txBox="1"/>
          <p:nvPr/>
        </p:nvSpPr>
        <p:spPr>
          <a:xfrm>
            <a:off x="5773630" y="2814621"/>
            <a:ext cx="320722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https://betamasaheft.eu/api/dts/</a:t>
            </a:r>
            <a:r>
              <a:rPr>
                <a:solidFill>
                  <a:srgbClr val="FF40FF"/>
                </a:solidFill>
              </a:rPr>
              <a:t>collections</a:t>
            </a:r>
            <a:r>
              <a:t>?id=https://betamasaheft.eu/transcriptions</a:t>
            </a:r>
            <a:r>
              <a:rPr>
                <a:solidFill>
                  <a:srgbClr val="AA7942"/>
                </a:solidFill>
              </a:rPr>
              <a:t>&amp;page=1</a:t>
            </a:r>
          </a:p>
        </p:txBody>
      </p:sp>
      <p:sp>
        <p:nvSpPr>
          <p:cNvPr id="289" name="La présence du champ “view” indique que la collection est paginée et donne les liens pour sa navigation."/>
          <p:cNvSpPr txBox="1"/>
          <p:nvPr/>
        </p:nvSpPr>
        <p:spPr>
          <a:xfrm>
            <a:off x="5827348" y="4183327"/>
            <a:ext cx="3099786" cy="120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La présence du champ “</a:t>
            </a:r>
            <a:r>
              <a:rPr>
                <a:latin typeface="Tahoma"/>
                <a:ea typeface="Tahoma"/>
                <a:cs typeface="Tahoma"/>
                <a:sym typeface="Tahoma"/>
              </a:rPr>
              <a:t>view</a:t>
            </a:r>
            <a:r>
              <a:t>” indique que la collection est paginée et donne les liens pour sa navigation.</a:t>
            </a:r>
          </a:p>
        </p:txBody>
      </p:sp>
      <p:pic>
        <p:nvPicPr>
          <p:cNvPr id="290" name="Screen Shot 2020-12-14 at 15.18.18.png" descr="Screen Shot 2020-12-14 at 15.18.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902" y="5578117"/>
            <a:ext cx="5676901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ollections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Collections endpoint</a:t>
            </a:r>
          </a:p>
        </p:txBody>
      </p:sp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297" name="https://dev.chartes.psl.eu/api/nautilus/dts/collections?id=urn:cts:frenchLit:pos2012.pos201223.positionThese-fr1"/>
          <p:cNvSpPr txBox="1"/>
          <p:nvPr/>
        </p:nvSpPr>
        <p:spPr>
          <a:xfrm>
            <a:off x="5881536" y="1351332"/>
            <a:ext cx="320722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collections</a:t>
            </a:r>
            <a:r>
              <a:rPr>
                <a:solidFill>
                  <a:srgbClr val="AA7942"/>
                </a:solidFill>
              </a:rPr>
              <a:t>?id=urn:cts:frenchLit:pos2012.pos201223.positionThese-fr1</a:t>
            </a:r>
          </a:p>
        </p:txBody>
      </p:sp>
      <p:sp>
        <p:nvSpPr>
          <p:cNvPr id="298" name="Cette collection a des liens avec les autres endpoints :…"/>
          <p:cNvSpPr txBox="1"/>
          <p:nvPr/>
        </p:nvSpPr>
        <p:spPr>
          <a:xfrm>
            <a:off x="5935253" y="2857077"/>
            <a:ext cx="3099786" cy="197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Cette collection a des liens avec les autres endpoints :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dts:passage</a:t>
            </a:r>
            <a:r>
              <a:t> → endpoint </a:t>
            </a:r>
            <a:r>
              <a:rPr i="1"/>
              <a:t>documents </a:t>
            </a:r>
            <a:endParaRPr i="1"/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Tahoma"/>
                <a:ea typeface="Tahoma"/>
                <a:cs typeface="Tahoma"/>
                <a:sym typeface="Tahoma"/>
              </a:rPr>
              <a:t>dts:references</a:t>
            </a:r>
            <a:r>
              <a:t> → endpoint </a:t>
            </a:r>
            <a:r>
              <a:rPr i="1"/>
              <a:t>navigation</a:t>
            </a:r>
          </a:p>
        </p:txBody>
      </p:sp>
      <p:pic>
        <p:nvPicPr>
          <p:cNvPr id="299" name="Screen Shot 2020-12-14 at 10.56.22.png" descr="Screen Shot 2020-12-14 at 10.56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948" y="1446087"/>
            <a:ext cx="5332150" cy="4023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Rectangle"/>
          <p:cNvSpPr/>
          <p:nvPr/>
        </p:nvSpPr>
        <p:spPr>
          <a:xfrm>
            <a:off x="777424" y="2185958"/>
            <a:ext cx="5001136" cy="250191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  <p:sp>
        <p:nvSpPr>
          <p:cNvPr id="301" name="Rectangle"/>
          <p:cNvSpPr/>
          <p:nvPr/>
        </p:nvSpPr>
        <p:spPr>
          <a:xfrm>
            <a:off x="948963" y="1878708"/>
            <a:ext cx="2813619" cy="250191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Navigation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Navigation endpoint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08" name="https://dev.chartes.psl.eu/api/nautilus/dts/navigation?id=urn:cts:frenchLit:pos2012.pos201223.positionThese-fr1"/>
          <p:cNvSpPr txBox="1"/>
          <p:nvPr/>
        </p:nvSpPr>
        <p:spPr>
          <a:xfrm>
            <a:off x="5881536" y="1351332"/>
            <a:ext cx="3207220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navigation</a:t>
            </a:r>
            <a:r>
              <a:rPr>
                <a:solidFill>
                  <a:srgbClr val="AA7942"/>
                </a:solidFill>
              </a:rPr>
              <a:t>?id=urn:cts:frenchLit:pos2012.pos201223.positionThese-fr1</a:t>
            </a:r>
          </a:p>
        </p:txBody>
      </p:sp>
      <p:sp>
        <p:nvSpPr>
          <p:cNvPr id="309" name="Quelle est la structure (hiérarchie textuelle) de ce document ?"/>
          <p:cNvSpPr txBox="1"/>
          <p:nvPr/>
        </p:nvSpPr>
        <p:spPr>
          <a:xfrm>
            <a:off x="5935253" y="3258415"/>
            <a:ext cx="309978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Quelle est la structure (hiérarchie textuelle) de ce document ?</a:t>
            </a:r>
          </a:p>
        </p:txBody>
      </p:sp>
      <p:pic>
        <p:nvPicPr>
          <p:cNvPr id="310" name="Screen Shot 2020-12-14 at 14.16.07.png" descr="Screen Shot 2020-12-14 at 14.16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596" y="1448164"/>
            <a:ext cx="4763301" cy="47633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Au 1er niveau de la hiérarchie, le document est divisé en 7 sections."/>
          <p:cNvSpPr txBox="1"/>
          <p:nvPr/>
        </p:nvSpPr>
        <p:spPr>
          <a:xfrm>
            <a:off x="5935253" y="4115684"/>
            <a:ext cx="3099786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 1er niveau de la hiérarchie, le document est divisé en 7 sections.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Navigation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Navigation endpoint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18" name="https://dev.chartes.psl.eu/api/nautilus/dts/navigation?id=urn:cts:frenchLit:pos2012.pos201223.positionThese-fr1&amp;level=2"/>
          <p:cNvSpPr txBox="1"/>
          <p:nvPr/>
        </p:nvSpPr>
        <p:spPr>
          <a:xfrm>
            <a:off x="5165866" y="1447248"/>
            <a:ext cx="381498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navigation</a:t>
            </a:r>
            <a:r>
              <a:t>?id=urn:cts:frenchLit:pos2012.pos201223.positionThese-fr1</a:t>
            </a:r>
            <a:r>
              <a:rPr>
                <a:solidFill>
                  <a:srgbClr val="AA7942"/>
                </a:solidFill>
              </a:rPr>
              <a:t>&amp;level=2</a:t>
            </a:r>
          </a:p>
        </p:txBody>
      </p:sp>
      <p:sp>
        <p:nvSpPr>
          <p:cNvPr id="319" name="Quelle est la structure (hiérarchie textuelle) de ce document ?"/>
          <p:cNvSpPr txBox="1"/>
          <p:nvPr/>
        </p:nvSpPr>
        <p:spPr>
          <a:xfrm>
            <a:off x="5191904" y="3140932"/>
            <a:ext cx="30997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Quelle est la structure (hiérarchie textuelle) de ce document ?</a:t>
            </a:r>
          </a:p>
        </p:txBody>
      </p:sp>
      <p:sp>
        <p:nvSpPr>
          <p:cNvPr id="320" name="Au 2me niveau il est divisé en parties, mais avec des sections qu’ont pas de sous-parties."/>
          <p:cNvSpPr txBox="1"/>
          <p:nvPr/>
        </p:nvSpPr>
        <p:spPr>
          <a:xfrm>
            <a:off x="5191904" y="3998202"/>
            <a:ext cx="3099785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 2me niveau il est divisé en parties, mais avec des sections qu’ont pas de sous-parties.</a:t>
            </a:r>
          </a:p>
        </p:txBody>
      </p:sp>
      <p:pic>
        <p:nvPicPr>
          <p:cNvPr id="321" name="Screen Shot 2020-12-14 at 14.25.06.png" descr="Screen Shot 2020-12-14 at 14.25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788" y="1442405"/>
            <a:ext cx="4414371" cy="4776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Navigation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Navigation endpoint</a:t>
            </a:r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328" name="https://dev.chartes.psl.eu/api/nautilus/dts/navigation?id=urn:cts:frenchLit:pos2012.pos201223.positionThese-fr1&amp;ref=3"/>
          <p:cNvSpPr txBox="1"/>
          <p:nvPr/>
        </p:nvSpPr>
        <p:spPr>
          <a:xfrm>
            <a:off x="5881536" y="1351332"/>
            <a:ext cx="3207220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navigation</a:t>
            </a:r>
            <a:r>
              <a:t>?id=urn:cts:frenchLit:pos2012.pos201223.positionThese-fr1</a:t>
            </a:r>
            <a:r>
              <a:rPr>
                <a:solidFill>
                  <a:srgbClr val="AA7942"/>
                </a:solidFill>
              </a:rPr>
              <a:t>&amp;ref=3</a:t>
            </a:r>
          </a:p>
        </p:txBody>
      </p:sp>
      <p:sp>
        <p:nvSpPr>
          <p:cNvPr id="329" name="Quelle est la structure de la 3eme section de ce document ?"/>
          <p:cNvSpPr txBox="1"/>
          <p:nvPr/>
        </p:nvSpPr>
        <p:spPr>
          <a:xfrm>
            <a:off x="5935253" y="3372626"/>
            <a:ext cx="309978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Quelle est la structure de la 3eme section de ce document ?</a:t>
            </a:r>
          </a:p>
        </p:txBody>
      </p:sp>
      <p:sp>
        <p:nvSpPr>
          <p:cNvPr id="330" name="La 3eme section contient les parties “3.1”, “3.2” et “3.3”."/>
          <p:cNvSpPr txBox="1"/>
          <p:nvPr/>
        </p:nvSpPr>
        <p:spPr>
          <a:xfrm>
            <a:off x="5935253" y="4229896"/>
            <a:ext cx="309978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 3eme section contient les parties “3.1”, “3.2” et “3.3”. </a:t>
            </a:r>
          </a:p>
        </p:txBody>
      </p:sp>
      <p:pic>
        <p:nvPicPr>
          <p:cNvPr id="331" name="Screen Shot 2020-12-14 at 14.41.52.png" descr="Screen Shot 2020-12-14 at 14.41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964" y="1405171"/>
            <a:ext cx="4999577" cy="455721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Rectangle"/>
          <p:cNvSpPr/>
          <p:nvPr/>
        </p:nvSpPr>
        <p:spPr>
          <a:xfrm>
            <a:off x="934187" y="3834777"/>
            <a:ext cx="1361863" cy="1660206"/>
          </a:xfrm>
          <a:prstGeom prst="rect">
            <a:avLst/>
          </a:prstGeom>
          <a:ln w="19050">
            <a:solidFill>
              <a:srgbClr val="FFFFFF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 sz="1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Navigation endpoint"/>
          <p:cNvSpPr txBox="1"/>
          <p:nvPr>
            <p:ph type="title"/>
          </p:nvPr>
        </p:nvSpPr>
        <p:spPr>
          <a:xfrm>
            <a:off x="4572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Navigation endpoint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337" name="https://dts.perseids.org/navigation?id=urn:cts:greekLit:tlg0011.tlg003.perseus-grc2&amp;groupBy=100"/>
          <p:cNvSpPr txBox="1"/>
          <p:nvPr/>
        </p:nvSpPr>
        <p:spPr>
          <a:xfrm>
            <a:off x="5311004" y="1878870"/>
            <a:ext cx="3717805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https://dts.perseids.org/</a:t>
            </a:r>
            <a:r>
              <a:rPr>
                <a:solidFill>
                  <a:srgbClr val="FF40FF"/>
                </a:solidFill>
              </a:rPr>
              <a:t>navigation</a:t>
            </a:r>
            <a:r>
              <a:t>?id=urn:cts:greekLit:tlg0011.tlg003.perseus-grc2</a:t>
            </a:r>
            <a:r>
              <a:rPr>
                <a:solidFill>
                  <a:srgbClr val="AA7942"/>
                </a:solidFill>
              </a:rPr>
              <a:t>&amp;groupBy=100</a:t>
            </a:r>
          </a:p>
        </p:txBody>
      </p:sp>
      <p:sp>
        <p:nvSpPr>
          <p:cNvPr id="338" name="Montre-moi les passages du texte “urn:cts:greekLit:tlg0011.tlg003.perseus-grc2” à intervalles de 100 éléments."/>
          <p:cNvSpPr txBox="1"/>
          <p:nvPr/>
        </p:nvSpPr>
        <p:spPr>
          <a:xfrm>
            <a:off x="5311004" y="3323748"/>
            <a:ext cx="3717805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Montre-moi les passages du texte “urn:cts:greekLit:tlg0011.tlg003.perseus-grc2” à intervalles de 100 éléments.</a:t>
            </a:r>
          </a:p>
        </p:txBody>
      </p:sp>
      <p:pic>
        <p:nvPicPr>
          <p:cNvPr id="339" name="Screen Shot 2020-12-14 at 15.09.32.png" descr="Screen Shot 2020-12-14 at 15.09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423" y="1602084"/>
            <a:ext cx="4605352" cy="3653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Documents endpoint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Documents endpoint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44" name="https://dev.chartes.psl.eu/api/nautilus/dts/document?id=urn:cts:frenchLit:pos2012.pos201223.positionThese-fr1"/>
          <p:cNvSpPr txBox="1"/>
          <p:nvPr/>
        </p:nvSpPr>
        <p:spPr>
          <a:xfrm>
            <a:off x="450288" y="1466780"/>
            <a:ext cx="771419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document</a:t>
            </a:r>
            <a:r>
              <a:rPr>
                <a:solidFill>
                  <a:srgbClr val="AA7942"/>
                </a:solidFill>
              </a:rPr>
              <a:t>?id=urn:cts:frenchLit:pos2012.pos201223.positionThese-fr1</a:t>
            </a:r>
          </a:p>
        </p:txBody>
      </p:sp>
      <p:sp>
        <p:nvSpPr>
          <p:cNvPr id="345" name="Donne-moi le texte du document entier."/>
          <p:cNvSpPr txBox="1"/>
          <p:nvPr/>
        </p:nvSpPr>
        <p:spPr>
          <a:xfrm>
            <a:off x="468036" y="2191240"/>
            <a:ext cx="60099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Donne-moi le texte du document entier. </a:t>
            </a:r>
          </a:p>
        </p:txBody>
      </p:sp>
      <p:pic>
        <p:nvPicPr>
          <p:cNvPr id="346" name="Screen Shot 2020-12-14 at 14.56.08.png" descr="Screen Shot 2020-12-14 at 14.56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138" y="2805319"/>
            <a:ext cx="6276793" cy="3454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Documents endpoint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Documents endpoint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53" name="https://dev.chartes.psl.eu/api/nautilus/dts/document?id=urn:cts:frenchLit:pos2012.pos201223.positionThese-fr1&amp;ref=5"/>
          <p:cNvSpPr txBox="1"/>
          <p:nvPr/>
        </p:nvSpPr>
        <p:spPr>
          <a:xfrm>
            <a:off x="474267" y="1508433"/>
            <a:ext cx="771419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document</a:t>
            </a:r>
            <a:r>
              <a:t>?id=urn:cts:frenchLit:pos2012.pos201223.positionThese-fr1</a:t>
            </a:r>
            <a:r>
              <a:rPr>
                <a:solidFill>
                  <a:srgbClr val="AA7942"/>
                </a:solidFill>
              </a:rPr>
              <a:t>&amp;ref=5</a:t>
            </a:r>
          </a:p>
        </p:txBody>
      </p:sp>
      <p:sp>
        <p:nvSpPr>
          <p:cNvPr id="354" name="Donne-moi le texte de la 5eme section du document."/>
          <p:cNvSpPr txBox="1"/>
          <p:nvPr/>
        </p:nvSpPr>
        <p:spPr>
          <a:xfrm>
            <a:off x="492015" y="2343530"/>
            <a:ext cx="60099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Donne-moi le texte de la 5eme section du document.</a:t>
            </a:r>
          </a:p>
        </p:txBody>
      </p:sp>
      <p:pic>
        <p:nvPicPr>
          <p:cNvPr id="355" name="Screen Shot 2020-12-14 at 14.58.58.png" descr="Screen Shot 2020-12-14 at 14.58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729" y="2810327"/>
            <a:ext cx="5918531" cy="333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ocuments endpoint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Documents endpoint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62" name="https://dev.chartes.psl.eu/api/nautilus/dts/document?id=urn:cts:frenchLit:pos2012.pos201223.positionThese-fr1&amp;start=2&amp;end=4"/>
          <p:cNvSpPr txBox="1"/>
          <p:nvPr/>
        </p:nvSpPr>
        <p:spPr>
          <a:xfrm>
            <a:off x="474267" y="1508433"/>
            <a:ext cx="818177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solidFill>
                  <a:srgbClr val="0433FF"/>
                </a:solidFill>
              </a:rPr>
              <a:t>https://dev.chartes.psl.eu/api/nautilus/dts/</a:t>
            </a:r>
            <a:r>
              <a:rPr>
                <a:solidFill>
                  <a:srgbClr val="FF40FF"/>
                </a:solidFill>
              </a:rPr>
              <a:t>document</a:t>
            </a:r>
            <a:r>
              <a:t>?id=urn:cts:frenchLit:pos2012.pos201223.positionThese-fr1</a:t>
            </a:r>
            <a:r>
              <a:rPr>
                <a:solidFill>
                  <a:srgbClr val="AA7942"/>
                </a:solidFill>
              </a:rPr>
              <a:t>&amp;start=2&amp;end=4</a:t>
            </a:r>
          </a:p>
        </p:txBody>
      </p:sp>
      <p:sp>
        <p:nvSpPr>
          <p:cNvPr id="363" name="Donne-moi le des section 2-4 du document."/>
          <p:cNvSpPr txBox="1"/>
          <p:nvPr/>
        </p:nvSpPr>
        <p:spPr>
          <a:xfrm>
            <a:off x="492015" y="2343530"/>
            <a:ext cx="60099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spcBef>
                <a:spcPts val="700"/>
              </a:spcBef>
              <a:defRPr i="1" sz="1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Donne-moi le des section 2-4 du document.</a:t>
            </a:r>
          </a:p>
        </p:txBody>
      </p:sp>
      <p:pic>
        <p:nvPicPr>
          <p:cNvPr id="364" name="Screen Shot 2020-12-14 at 14.58.58.png" descr="Screen Shot 2020-12-14 at 14.58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729" y="2810327"/>
            <a:ext cx="5918531" cy="333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PIs : Quoi ? Pourquoi ? Comment ?"/>
          <p:cNvSpPr txBox="1"/>
          <p:nvPr>
            <p:ph type="title"/>
          </p:nvPr>
        </p:nvSpPr>
        <p:spPr>
          <a:xfrm>
            <a:off x="1204137" y="2637759"/>
            <a:ext cx="6735726" cy="1097650"/>
          </a:xfrm>
          <a:prstGeom prst="rect">
            <a:avLst/>
          </a:prstGeom>
        </p:spPr>
        <p:txBody>
          <a:bodyPr/>
          <a:lstStyle/>
          <a:p>
            <a:pPr lvl="1">
              <a:defRPr b="1" cap="none" sz="3000">
                <a:latin typeface="+mj-lt"/>
                <a:ea typeface="+mj-ea"/>
                <a:cs typeface="+mj-cs"/>
                <a:sym typeface="Helvetica"/>
              </a:defRPr>
            </a:pPr>
            <a:r>
              <a:t>APIs : Quoi ? Pourquoi ? Comment ?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DTS et l’agrégation de textes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DTS et l’agrégation de textes</a:t>
            </a:r>
          </a:p>
        </p:txBody>
      </p:sp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0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371" name="https://dts-browser.herokuapp.com/"/>
          <p:cNvSpPr txBox="1"/>
          <p:nvPr/>
        </p:nvSpPr>
        <p:spPr>
          <a:xfrm>
            <a:off x="2598434" y="5761956"/>
            <a:ext cx="394713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latin typeface="Tahoma"/>
                <a:ea typeface="Tahoma"/>
                <a:cs typeface="Tahoma"/>
                <a:sym typeface="Tahom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4" invalidUrl="" action="" tgtFrame="" tooltip="" history="1" highlightClick="0" endSnd="0"/>
              </a:rPr>
              <a:t>https://dts-browser.herokuapp.com/</a:t>
            </a:r>
          </a:p>
        </p:txBody>
      </p:sp>
      <p:pic>
        <p:nvPicPr>
          <p:cNvPr id="372" name="Screen Shot 2020-12-14 at 15.14.40.png" descr="Screen Shot 2020-12-14 at 15.14.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6143" y="1578202"/>
            <a:ext cx="6998018" cy="4165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Implémenter l’API DTS"/>
          <p:cNvSpPr txBox="1"/>
          <p:nvPr>
            <p:ph type="title"/>
          </p:nvPr>
        </p:nvSpPr>
        <p:spPr>
          <a:xfrm>
            <a:off x="944531" y="2637759"/>
            <a:ext cx="7798011" cy="1097650"/>
          </a:xfrm>
          <a:prstGeom prst="rect">
            <a:avLst/>
          </a:prstGeom>
        </p:spPr>
        <p:txBody>
          <a:bodyPr/>
          <a:lstStyle/>
          <a:p>
            <a:pPr lvl="1">
              <a:defRPr b="1" cap="none" sz="3000">
                <a:latin typeface="+mj-lt"/>
                <a:ea typeface="+mj-ea"/>
                <a:cs typeface="+mj-cs"/>
                <a:sym typeface="Helvetica"/>
              </a:defRPr>
            </a:pPr>
            <a:r>
              <a:t>Implémenter l’API DTS</a:t>
            </a:r>
          </a:p>
        </p:txBody>
      </p:sp>
      <p:sp>
        <p:nvSpPr>
          <p:cNvPr id="3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ourquoi adopter DTS ?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Pourquoi adopter DTS ?</a:t>
            </a:r>
          </a:p>
        </p:txBody>
      </p:sp>
      <p:sp>
        <p:nvSpPr>
          <p:cNvPr id="3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383" name="Vous êtes un/-e chercher/-euse / projet de recherche / institution…"/>
          <p:cNvSpPr txBox="1"/>
          <p:nvPr/>
        </p:nvSpPr>
        <p:spPr>
          <a:xfrm>
            <a:off x="458620" y="1925360"/>
            <a:ext cx="7622548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Vous êtes un/-e chercher/-euse / projet de recherche / institution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Vous avez des textes encodés en TEI/XML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Vous voulez publier en ligne vos données textuelles d’une façon ouverte et qui les rend plus facilement réutilisables 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423670" y="3594715"/>
            <a:ext cx="4858975" cy="2252643"/>
            <a:chOff x="0" y="0"/>
            <a:chExt cx="4858973" cy="2252641"/>
          </a:xfrm>
        </p:grpSpPr>
        <p:pic>
          <p:nvPicPr>
            <p:cNvPr id="384" name="Screen Shot 2020-12-14 at 16.31.39.png" descr="Screen Shot 2020-12-14 at 16.31.3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58974" cy="1919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NF, Open Research Data"/>
            <p:cNvSpPr txBox="1"/>
            <p:nvPr/>
          </p:nvSpPr>
          <p:spPr>
            <a:xfrm>
              <a:off x="1251571" y="1945301"/>
              <a:ext cx="27907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4" invalidUrl="" action="" tgtFrame="" tooltip="" history="1" highlightClick="0" endSnd="0"/>
                </a:rPr>
                <a:t>SNF, Open Research Data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5596766" y="3823843"/>
            <a:ext cx="3312499" cy="2023515"/>
            <a:chOff x="0" y="0"/>
            <a:chExt cx="3312497" cy="2023513"/>
          </a:xfrm>
        </p:grpSpPr>
        <p:sp>
          <p:nvSpPr>
            <p:cNvPr id="387" name="Tim Berners-Lee, Linked Data"/>
            <p:cNvSpPr txBox="1"/>
            <p:nvPr/>
          </p:nvSpPr>
          <p:spPr>
            <a:xfrm>
              <a:off x="521699" y="1716173"/>
              <a:ext cx="279079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5" invalidUrl="" action="" tgtFrame="" tooltip="" history="1" highlightClick="0" endSnd="0"/>
                </a:rPr>
                <a:t>Tim Berners-Lee, Linked Data</a:t>
              </a:r>
            </a:p>
          </p:txBody>
        </p:sp>
        <p:pic>
          <p:nvPicPr>
            <p:cNvPr id="38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204260" cy="1794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3" grpId="1"/>
      <p:bldP build="whole" bldLvl="1" animBg="1" rev="0" advAuto="0" spid="389" grpId="3"/>
      <p:bldP build="whole" bldLvl="1" animBg="1" rev="0" advAuto="0" spid="386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orpora avec une API DTS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Corpora avec une API DTS</a:t>
            </a:r>
          </a:p>
        </p:txBody>
      </p:sp>
      <p:sp>
        <p:nvSpPr>
          <p:cNvPr id="3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5" name="Group"/>
          <p:cNvGrpSpPr/>
          <p:nvPr/>
        </p:nvGrpSpPr>
        <p:grpSpPr>
          <a:xfrm>
            <a:off x="500197" y="1668099"/>
            <a:ext cx="2321241" cy="1860625"/>
            <a:chOff x="0" y="0"/>
            <a:chExt cx="2321240" cy="1860624"/>
          </a:xfrm>
        </p:grpSpPr>
        <p:pic>
          <p:nvPicPr>
            <p:cNvPr id="393" name="Screen Shot 2020-12-15 at 09.36.12.png" descr="Screen Shot 2020-12-15 at 09.36.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321241" cy="14833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4" name="http://alpheios.net/"/>
            <p:cNvSpPr txBox="1"/>
            <p:nvPr/>
          </p:nvSpPr>
          <p:spPr>
            <a:xfrm>
              <a:off x="403124" y="1591384"/>
              <a:ext cx="15149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3" invalidUrl="" action="" tgtFrame="" tooltip="" history="1" highlightClick="0" endSnd="0"/>
                </a:rPr>
                <a:t>http://alpheios.net/</a:t>
              </a:r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3001882" y="1659515"/>
            <a:ext cx="2923339" cy="1904105"/>
            <a:chOff x="0" y="0"/>
            <a:chExt cx="2923338" cy="1904104"/>
          </a:xfrm>
        </p:grpSpPr>
        <p:pic>
          <p:nvPicPr>
            <p:cNvPr id="396" name="Screen Shot 2020-12-15 at 09.38.24.png" descr="Screen Shot 2020-12-15 at 09.38.2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2411" y="0"/>
              <a:ext cx="2338517" cy="14833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https://edh-www.adw.uni-heidelberg.de/"/>
            <p:cNvSpPr txBox="1"/>
            <p:nvPr/>
          </p:nvSpPr>
          <p:spPr>
            <a:xfrm>
              <a:off x="0" y="1634864"/>
              <a:ext cx="292333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5" invalidUrl="" action="" tgtFrame="" tooltip="" history="1" highlightClick="0" endSnd="0"/>
                </a:rPr>
                <a:t>https://edh-www.adw.uni-heidelberg.de/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5931346" y="1645174"/>
            <a:ext cx="2511286" cy="1923929"/>
            <a:chOff x="0" y="0"/>
            <a:chExt cx="2511284" cy="1923927"/>
          </a:xfrm>
        </p:grpSpPr>
        <p:pic>
          <p:nvPicPr>
            <p:cNvPr id="399" name="Screen Shot 2020-12-15 at 09.39.38.png" descr="Screen Shot 2020-12-15 at 09.39.3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511285" cy="14833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0" name="http://betamasaheft.eu/"/>
            <p:cNvSpPr txBox="1"/>
            <p:nvPr/>
          </p:nvSpPr>
          <p:spPr>
            <a:xfrm>
              <a:off x="325118" y="1654687"/>
              <a:ext cx="186104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7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7" invalidUrl="" action="" tgtFrame="" tooltip="" history="1" highlightClick="0" endSnd="0"/>
                </a:rPr>
                <a:t>http://betamasaheft.eu/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500197" y="3966491"/>
            <a:ext cx="2321241" cy="1832255"/>
            <a:chOff x="0" y="0"/>
            <a:chExt cx="2321240" cy="1832253"/>
          </a:xfrm>
        </p:grpSpPr>
        <p:pic>
          <p:nvPicPr>
            <p:cNvPr id="402" name="Screen Shot 2020-12-15 at 09.44.57.png" descr="Screen Shot 2020-12-15 at 09.44.57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321241" cy="1232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3" name="https://www.perseids.org/"/>
            <p:cNvSpPr txBox="1"/>
            <p:nvPr/>
          </p:nvSpPr>
          <p:spPr>
            <a:xfrm>
              <a:off x="172115" y="1563013"/>
              <a:ext cx="1977011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9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9" invalidUrl="" action="" tgtFrame="" tooltip="" history="1" highlightClick="0" endSnd="0"/>
                </a:rPr>
                <a:t>https://www.perseids.org/</a:t>
              </a:r>
            </a:p>
          </p:txBody>
        </p:sp>
      </p:grpSp>
      <p:sp>
        <p:nvSpPr>
          <p:cNvPr id="405" name="Text"/>
          <p:cNvSpPr txBox="1"/>
          <p:nvPr/>
        </p:nvSpPr>
        <p:spPr>
          <a:xfrm>
            <a:off x="3528680" y="5461048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10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10" invalidUrl="" action="" tgtFrame="" tooltip="" history="1" highlightClick="0" endSnd="0"/>
              </a:rPr>
              <a:t> </a:t>
            </a:r>
          </a:p>
        </p:txBody>
      </p:sp>
      <p:grpSp>
        <p:nvGrpSpPr>
          <p:cNvPr id="408" name="Group"/>
          <p:cNvGrpSpPr/>
          <p:nvPr/>
        </p:nvGrpSpPr>
        <p:grpSpPr>
          <a:xfrm>
            <a:off x="3262718" y="3933349"/>
            <a:ext cx="2604868" cy="1840073"/>
            <a:chOff x="0" y="0"/>
            <a:chExt cx="2604866" cy="1840072"/>
          </a:xfrm>
        </p:grpSpPr>
        <p:pic>
          <p:nvPicPr>
            <p:cNvPr id="406" name="Screen Shot 2020-12-15 at 10.07.32.png" descr="Screen Shot 2020-12-15 at 10.07.32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1813" y="0"/>
              <a:ext cx="2321241" cy="1462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7" name="https://dev.chartes.psl.eu/dts-demo/"/>
            <p:cNvSpPr txBox="1"/>
            <p:nvPr/>
          </p:nvSpPr>
          <p:spPr>
            <a:xfrm>
              <a:off x="0" y="1570832"/>
              <a:ext cx="260486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12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12" invalidUrl="" action="" tgtFrame="" tooltip="" history="1" highlightClick="0" endSnd="0"/>
                </a:rPr>
                <a:t>https://dev.chartes.psl.eu/dts-demo/</a:t>
              </a:r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6064398" y="3951215"/>
            <a:ext cx="2604867" cy="2000007"/>
            <a:chOff x="0" y="0"/>
            <a:chExt cx="2604866" cy="2000006"/>
          </a:xfrm>
        </p:grpSpPr>
        <p:pic>
          <p:nvPicPr>
            <p:cNvPr id="409" name="Screen Shot 2020-12-15 at 10.10.53.png" descr="Screen Shot 2020-12-15 at 10.10.53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6790" y="0"/>
              <a:ext cx="2511286" cy="14673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https://teipublisher.com/exist/apps/vangogh/"/>
            <p:cNvSpPr txBox="1"/>
            <p:nvPr/>
          </p:nvSpPr>
          <p:spPr>
            <a:xfrm>
              <a:off x="0" y="1552966"/>
              <a:ext cx="2604867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latin typeface="Tahoma"/>
                  <a:ea typeface="Tahoma"/>
                  <a:cs typeface="Tahoma"/>
                  <a:sym typeface="Tahoma"/>
                  <a:hlinkClick r:id="rId14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6C1869"/>
                  </a:solidFill>
                  <a:uFill>
                    <a:solidFill>
                      <a:srgbClr val="6C1869"/>
                    </a:solidFill>
                  </a:uFill>
                  <a:hlinkClick r:id="rId14" invalidUrl="" action="" tgtFrame="" tooltip="" history="1" highlightClick="0" endSnd="0"/>
                </a:rPr>
                <a:t>https://teipublisher.com/exist/apps/vangogh/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3"/>
      <p:bldP build="whole" bldLvl="1" animBg="1" rev="0" advAuto="0" spid="408" grpId="5"/>
      <p:bldP build="whole" bldLvl="1" animBg="1" rev="0" advAuto="0" spid="404" grpId="4"/>
      <p:bldP build="whole" bldLvl="1" animBg="1" rev="0" advAuto="0" spid="395" grpId="1"/>
      <p:bldP build="whole" bldLvl="1" animBg="1" rev="0" advAuto="0" spid="411" grpId="6"/>
      <p:bldP build="whole" bldLvl="1" animBg="1" rev="0" advAuto="0" spid="398" grpId="2"/>
      <p:bldP build="whole" bldLvl="1" animBg="1" rev="0" advAuto="0" spid="405" grpId="7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Implémentations existantes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Implémentations existantes</a:t>
            </a:r>
          </a:p>
        </p:txBody>
      </p:sp>
      <p:sp>
        <p:nvSpPr>
          <p:cNvPr id="4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416" name="TEI Publisher client (version &gt;= 5.0.0)…"/>
          <p:cNvSpPr txBox="1"/>
          <p:nvPr/>
        </p:nvSpPr>
        <p:spPr>
          <a:xfrm>
            <a:off x="482599" y="2422374"/>
            <a:ext cx="4555575" cy="2054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20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TEI Publisher</a:t>
            </a:r>
            <a:r>
              <a:t> client (version &gt;= 5.0.0)</a:t>
            </a:r>
          </a:p>
          <a:p>
            <a:pPr marL="160421" indent="-160421">
              <a:lnSpc>
                <a:spcPct val="20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4" invalidUrl="" action="" tgtFrame="" tooltip="" history="1" highlightClick="0" endSnd="0"/>
              </a:rPr>
              <a:t>MyCapytain</a:t>
            </a:r>
            <a:r>
              <a:t> + </a:t>
            </a: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5" invalidUrl="" action="" tgtFrame="" tooltip="" history="1" highlightClick="0" endSnd="0"/>
              </a:rPr>
              <a:t>Nautilus</a:t>
            </a:r>
            <a:r>
              <a:t> (Python)</a:t>
            </a:r>
          </a:p>
          <a:p>
            <a:pPr marL="160421" indent="-160421">
              <a:lnSpc>
                <a:spcPct val="20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6" invalidUrl="" action="" tgtFrame="" tooltip="" history="1" highlightClick="0" endSnd="0"/>
              </a:rPr>
              <a:t>Perseids DTS API</a:t>
            </a:r>
            <a:r>
              <a:t> (Ruby)</a:t>
            </a:r>
          </a:p>
          <a:p>
            <a:pPr marL="160421" indent="-160421">
              <a:lnSpc>
                <a:spcPct val="20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7" invalidUrl="" action="" tgtFrame="" tooltip="" history="1" highlightClick="0" endSnd="0"/>
              </a:rPr>
              <a:t>Betamasaheft’s DTS API</a:t>
            </a:r>
            <a:r>
              <a:t> (XQuery, eXist)</a:t>
            </a:r>
          </a:p>
        </p:txBody>
      </p:sp>
      <p:grpSp>
        <p:nvGrpSpPr>
          <p:cNvPr id="420" name="Group"/>
          <p:cNvGrpSpPr/>
          <p:nvPr/>
        </p:nvGrpSpPr>
        <p:grpSpPr>
          <a:xfrm>
            <a:off x="5963227" y="2333563"/>
            <a:ext cx="1510200" cy="2190874"/>
            <a:chOff x="0" y="0"/>
            <a:chExt cx="1510198" cy="2190873"/>
          </a:xfrm>
        </p:grpSpPr>
        <p:sp>
          <p:nvSpPr>
            <p:cNvPr id="417" name="Line"/>
            <p:cNvSpPr/>
            <p:nvPr/>
          </p:nvSpPr>
          <p:spPr>
            <a:xfrm flipH="1">
              <a:off x="-1" y="125521"/>
              <a:ext cx="2" cy="205486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18" name="Générique"/>
            <p:cNvSpPr txBox="1"/>
            <p:nvPr/>
          </p:nvSpPr>
          <p:spPr>
            <a:xfrm>
              <a:off x="353379" y="0"/>
              <a:ext cx="1156820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200000"/>
                </a:lnSpc>
                <a:spcBef>
                  <a:spcPts val="700"/>
                </a:spcBef>
                <a:defRPr b="1" sz="1400">
                  <a:solidFill>
                    <a:srgbClr val="000000">
                      <a:alpha val="61395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Générique </a:t>
              </a:r>
            </a:p>
          </p:txBody>
        </p:sp>
        <p:sp>
          <p:nvSpPr>
            <p:cNvPr id="419" name="Spécifique"/>
            <p:cNvSpPr txBox="1"/>
            <p:nvPr/>
          </p:nvSpPr>
          <p:spPr>
            <a:xfrm>
              <a:off x="353379" y="1883533"/>
              <a:ext cx="115682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200000"/>
                </a:lnSpc>
                <a:spcBef>
                  <a:spcPts val="700"/>
                </a:spcBef>
                <a:defRPr b="1" sz="1400">
                  <a:solidFill>
                    <a:srgbClr val="000000">
                      <a:alpha val="61395"/>
                    </a:srgb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Spécifique 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6" grpId="1"/>
      <p:bldP build="whole" bldLvl="1" animBg="1" rev="0" advAuto="0" spid="420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La communauté DTS"/>
          <p:cNvSpPr txBox="1"/>
          <p:nvPr>
            <p:ph type="title"/>
          </p:nvPr>
        </p:nvSpPr>
        <p:spPr>
          <a:xfrm>
            <a:off x="944531" y="2637759"/>
            <a:ext cx="7798011" cy="1097650"/>
          </a:xfrm>
          <a:prstGeom prst="rect">
            <a:avLst/>
          </a:prstGeom>
        </p:spPr>
        <p:txBody>
          <a:bodyPr/>
          <a:lstStyle/>
          <a:p>
            <a:pPr lvl="1">
              <a:defRPr b="1" cap="none" sz="3000">
                <a:latin typeface="+mj-lt"/>
                <a:ea typeface="+mj-ea"/>
                <a:cs typeface="+mj-cs"/>
                <a:sym typeface="Helvetica"/>
              </a:defRPr>
            </a:pPr>
            <a:r>
              <a:t>La communauté DTS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4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ommunauté et organisation"/>
          <p:cNvSpPr txBox="1"/>
          <p:nvPr>
            <p:ph type="title"/>
          </p:nvPr>
        </p:nvSpPr>
        <p:spPr>
          <a:xfrm>
            <a:off x="444500" y="639990"/>
            <a:ext cx="7391690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Communauté et organisation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429" name="46 membres bénévoles…"/>
          <p:cNvSpPr txBox="1"/>
          <p:nvPr/>
        </p:nvSpPr>
        <p:spPr>
          <a:xfrm>
            <a:off x="482599" y="1930736"/>
            <a:ext cx="7826089" cy="147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46 membres bénévoles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Communication: </a:t>
            </a: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Google group</a:t>
            </a:r>
            <a:r>
              <a:t>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Échanges techniques: </a:t>
            </a: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4" invalidUrl="" action="" tgtFrame="" tooltip="" history="1" highlightClick="0" endSnd="0"/>
              </a:rPr>
              <a:t>GitHub issues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PVs des reunions: </a:t>
            </a: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5" invalidUrl="" action="" tgtFrame="" tooltip="" history="1" highlightClick="0" endSnd="0"/>
              </a:rPr>
              <a:t>https://github.com/distributed-text-services/meeting-notes</a:t>
            </a:r>
            <a:r>
              <a:t> </a:t>
            </a:r>
          </a:p>
        </p:txBody>
      </p:sp>
      <p:sp>
        <p:nvSpPr>
          <p:cNvPr id="430" name="Roles :…"/>
          <p:cNvSpPr txBox="1"/>
          <p:nvPr/>
        </p:nvSpPr>
        <p:spPr>
          <a:xfrm>
            <a:off x="554537" y="3884263"/>
            <a:ext cx="6345524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Roles</a:t>
            </a:r>
            <a:r>
              <a:t> :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Comité technique (président + membres)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Contributeurs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Ambassadeurs</a:t>
            </a:r>
          </a:p>
          <a:p>
            <a:pPr>
              <a:lnSpc>
                <a:spcPct val="120000"/>
              </a:lnSpc>
              <a:spcBef>
                <a:spcPts val="7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6" invalidUrl="" action="" tgtFrame="" tooltip="" history="1" highlightClick="0" endSnd="0"/>
              </a:rPr>
              <a:t>https://distributed-text-services.github.io/specifications/Organization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9" grpId="1"/>
      <p:bldP build="p" bldLvl="5" animBg="1" rev="0" advAuto="0" spid="43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Qu’est-ce que c’est une API ?"/>
          <p:cNvSpPr txBox="1"/>
          <p:nvPr>
            <p:ph type="title"/>
          </p:nvPr>
        </p:nvSpPr>
        <p:spPr>
          <a:xfrm>
            <a:off x="457200" y="639990"/>
            <a:ext cx="4836113" cy="663617"/>
          </a:xfrm>
          <a:prstGeom prst="rect">
            <a:avLst/>
          </a:prstGeom>
        </p:spPr>
        <p:txBody>
          <a:bodyPr/>
          <a:lstStyle/>
          <a:p>
            <a:pPr lvl="1" defTabSz="429768">
              <a:defRPr cap="none" sz="2820"/>
            </a:pPr>
            <a:r>
              <a:t>Qu’est-ce que c’est une API ?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21" name="&quot;Old ticket machine&quot; by Gene Hunt (CC BY)"/>
          <p:cNvSpPr txBox="1"/>
          <p:nvPr/>
        </p:nvSpPr>
        <p:spPr>
          <a:xfrm>
            <a:off x="1304650" y="5488009"/>
            <a:ext cx="25628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700"/>
              </a:spcBef>
              <a:defRPr sz="1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"Old ticket machine" by Gene Hunt (CC BY)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0847" y="1571027"/>
            <a:ext cx="2890438" cy="3853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Niveau d’abstraction sur les fonctionnalités d’un logiciel ou application Web…"/>
          <p:cNvSpPr txBox="1"/>
          <p:nvPr/>
        </p:nvSpPr>
        <p:spPr>
          <a:xfrm>
            <a:off x="4606991" y="1754275"/>
            <a:ext cx="4477389" cy="3487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Niveau d’abstraction</a:t>
            </a:r>
            <a:r>
              <a:t> sur les fonctionnalités d’un logiciel ou application Web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But d’une API est </a:t>
            </a:r>
            <a:r>
              <a:rPr b="1"/>
              <a:t>faciliter l’usage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L’API définit des </a:t>
            </a:r>
            <a:r>
              <a:rPr b="1"/>
              <a:t>constraints</a:t>
            </a:r>
            <a:r>
              <a:t> pour l’utilisation d’un service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Fournisseur → API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Consommateur →  Client 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Un peu de vocabulaire : </a:t>
            </a:r>
            <a:r>
              <a:rPr i="1"/>
              <a:t>requête</a:t>
            </a:r>
            <a:r>
              <a:t>, </a:t>
            </a:r>
            <a:r>
              <a:rPr i="1"/>
              <a:t>réponse</a:t>
            </a:r>
            <a:r>
              <a:t>, </a:t>
            </a:r>
            <a:r>
              <a:rPr i="1"/>
              <a:t>paramètres</a:t>
            </a:r>
            <a:r>
              <a:t> (de la requête), </a:t>
            </a:r>
            <a:r>
              <a:rPr i="1"/>
              <a:t>formats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APIs partout !"/>
          <p:cNvSpPr txBox="1"/>
          <p:nvPr>
            <p:ph type="title"/>
          </p:nvPr>
        </p:nvSpPr>
        <p:spPr>
          <a:xfrm>
            <a:off x="457200" y="639990"/>
            <a:ext cx="3160673" cy="663617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APIs partout !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  <p:grpSp>
        <p:nvGrpSpPr>
          <p:cNvPr id="132" name="Group"/>
          <p:cNvGrpSpPr/>
          <p:nvPr/>
        </p:nvGrpSpPr>
        <p:grpSpPr>
          <a:xfrm>
            <a:off x="542890" y="1652703"/>
            <a:ext cx="2812875" cy="3501479"/>
            <a:chOff x="0" y="0"/>
            <a:chExt cx="2812873" cy="3501477"/>
          </a:xfrm>
        </p:grpSpPr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812874" cy="3144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Paiements en ligne"/>
            <p:cNvSpPr txBox="1"/>
            <p:nvPr/>
          </p:nvSpPr>
          <p:spPr>
            <a:xfrm>
              <a:off x="347352" y="3168737"/>
              <a:ext cx="245387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spcBef>
                  <a:spcPts val="700"/>
                </a:spcBef>
                <a:defRPr b="1" sz="1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Paiements en ligne</a:t>
              </a:r>
            </a:p>
          </p:txBody>
        </p:sp>
      </p:grpSp>
      <p:grpSp>
        <p:nvGrpSpPr>
          <p:cNvPr id="135" name="Group"/>
          <p:cNvGrpSpPr/>
          <p:nvPr/>
        </p:nvGrpSpPr>
        <p:grpSpPr>
          <a:xfrm>
            <a:off x="4169443" y="1692117"/>
            <a:ext cx="4375082" cy="2390114"/>
            <a:chOff x="0" y="0"/>
            <a:chExt cx="4375080" cy="2390112"/>
          </a:xfrm>
        </p:grpSpPr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375081" cy="2019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" name="Authentification des utilisateurs"/>
            <p:cNvSpPr txBox="1"/>
            <p:nvPr/>
          </p:nvSpPr>
          <p:spPr>
            <a:xfrm>
              <a:off x="696432" y="2057372"/>
              <a:ext cx="3496635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spcBef>
                  <a:spcPts val="700"/>
                </a:spcBef>
                <a:defRPr b="1" sz="1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Authentification des utilisateurs</a:t>
              </a:r>
            </a:p>
          </p:txBody>
        </p:sp>
      </p:grpSp>
      <p:grpSp>
        <p:nvGrpSpPr>
          <p:cNvPr id="138" name="Group"/>
          <p:cNvGrpSpPr/>
          <p:nvPr/>
        </p:nvGrpSpPr>
        <p:grpSpPr>
          <a:xfrm>
            <a:off x="4143350" y="4458573"/>
            <a:ext cx="3300254" cy="1645637"/>
            <a:chOff x="0" y="0"/>
            <a:chExt cx="3300252" cy="1645635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300253" cy="1285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Accès aux données météo"/>
            <p:cNvSpPr txBox="1"/>
            <p:nvPr/>
          </p:nvSpPr>
          <p:spPr>
            <a:xfrm>
              <a:off x="364130" y="1312895"/>
              <a:ext cx="257199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spcBef>
                  <a:spcPts val="700"/>
                </a:spcBef>
                <a:defRPr b="1" sz="1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Accès aux données météo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  <p:bldP build="whole" bldLvl="1" animBg="1" rev="0" advAuto="0" spid="135" grpId="2"/>
      <p:bldP build="whole" bldLvl="1" animBg="1" rev="0" advAuto="0" spid="138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PIs Web"/>
          <p:cNvSpPr txBox="1"/>
          <p:nvPr>
            <p:ph type="title"/>
          </p:nvPr>
        </p:nvSpPr>
        <p:spPr>
          <a:xfrm>
            <a:off x="457200" y="639990"/>
            <a:ext cx="2698796" cy="663617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APIs Web 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Text"/>
          <p:cNvSpPr txBox="1"/>
          <p:nvPr/>
        </p:nvSpPr>
        <p:spPr>
          <a:xfrm>
            <a:off x="1722771" y="4021742"/>
            <a:ext cx="16765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143" name="Canvas 2.png" descr="Canvas 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3742" y="1542363"/>
            <a:ext cx="6962820" cy="4589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APIs pour partager données textuelles : DTS"/>
          <p:cNvSpPr txBox="1"/>
          <p:nvPr>
            <p:ph type="title"/>
          </p:nvPr>
        </p:nvSpPr>
        <p:spPr>
          <a:xfrm>
            <a:off x="944531" y="2637759"/>
            <a:ext cx="7798011" cy="1097650"/>
          </a:xfrm>
          <a:prstGeom prst="rect">
            <a:avLst/>
          </a:prstGeom>
        </p:spPr>
        <p:txBody>
          <a:bodyPr/>
          <a:lstStyle/>
          <a:p>
            <a:pPr lvl="1">
              <a:defRPr b="1" cap="none" sz="3000">
                <a:latin typeface="+mj-lt"/>
                <a:ea typeface="+mj-ea"/>
                <a:cs typeface="+mj-cs"/>
                <a:sym typeface="Helvetica"/>
              </a:defRPr>
            </a:pPr>
            <a:r>
              <a:t>APIs pour partager données textuelles : DTS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stributed Text Services (DTS) API"/>
          <p:cNvSpPr txBox="1"/>
          <p:nvPr>
            <p:ph type="title"/>
          </p:nvPr>
        </p:nvSpPr>
        <p:spPr>
          <a:xfrm>
            <a:off x="457200" y="639990"/>
            <a:ext cx="6428922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Distributed Text Services (DTS) API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54" name="DTS provides a standard way for clients to interact with collections of TEI documents. A standard API allows users to access many text collections using the same client software. It also allows editors to publish text collections in a usable way that existing clients can use."/>
          <p:cNvSpPr txBox="1"/>
          <p:nvPr/>
        </p:nvSpPr>
        <p:spPr>
          <a:xfrm>
            <a:off x="1357539" y="1836448"/>
            <a:ext cx="6428922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i="1" sz="165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+mj-lt"/>
                <a:ea typeface="+mj-ea"/>
                <a:cs typeface="+mj-cs"/>
                <a:sym typeface="Helvetica"/>
              </a:defRPr>
            </a:pPr>
            <a:r>
              <a:t>DTS provides </a:t>
            </a:r>
            <a:r>
              <a:rPr b="1"/>
              <a:t>a standard way for clients to interact with collections of TEI documents</a:t>
            </a:r>
            <a:r>
              <a:t>. A standard API allows users to access many text collections using the same client software. It also allows editors to publish text collections in a usable way that existing clients can use.</a:t>
            </a:r>
          </a:p>
        </p:txBody>
      </p:sp>
      <p:sp>
        <p:nvSpPr>
          <p:cNvPr id="155" name="Généricité…"/>
          <p:cNvSpPr txBox="1"/>
          <p:nvPr/>
        </p:nvSpPr>
        <p:spPr>
          <a:xfrm>
            <a:off x="1351696" y="3809908"/>
            <a:ext cx="6029269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Généricité</a:t>
            </a:r>
          </a:p>
          <a:p>
            <a:pPr>
              <a:lnSpc>
                <a:spcPct val="120000"/>
              </a:lnSpc>
              <a:spcBef>
                <a:spcPts val="700"/>
              </a:spcBef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rPr b="0"/>
              <a:t>DTS n’impose pas :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Comment les textes doivent-ils être organisés en collections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Quels types d’identifiants utiliser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Quels vocabulaires sont à utiliser pour les métadonnées</a:t>
            </a:r>
          </a:p>
          <a:p>
            <a:pPr lvl="1" marL="541421" indent="-160421">
              <a:lnSpc>
                <a:spcPct val="120000"/>
              </a:lnSpc>
              <a:spcBef>
                <a:spcPts val="700"/>
              </a:spcBef>
              <a:buSzPct val="100000"/>
              <a:buChar char="-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Comment les textes doivent-ils être structurés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ourquoi DTS ?"/>
          <p:cNvSpPr txBox="1"/>
          <p:nvPr>
            <p:ph type="title"/>
          </p:nvPr>
        </p:nvSpPr>
        <p:spPr>
          <a:xfrm>
            <a:off x="457200" y="639990"/>
            <a:ext cx="6678853" cy="920098"/>
          </a:xfrm>
          <a:prstGeom prst="rect">
            <a:avLst/>
          </a:prstGeom>
        </p:spPr>
        <p:txBody>
          <a:bodyPr/>
          <a:lstStyle/>
          <a:p>
            <a:pPr lvl="1">
              <a:defRPr cap="none" sz="3000"/>
            </a:pPr>
            <a:r>
              <a:t>Pourquoi DTS ?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Text"/>
          <p:cNvSpPr txBox="1"/>
          <p:nvPr/>
        </p:nvSpPr>
        <p:spPr>
          <a:xfrm>
            <a:off x="5409003" y="5578117"/>
            <a:ext cx="1676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6C1869"/>
                </a:solidFill>
                <a:uFill>
                  <a:solidFill>
                    <a:srgbClr val="6C1869"/>
                  </a:solidFill>
                </a:uFill>
                <a:hlinkClick r:id="rId3" invalidUrl="" action="" tgtFrame="" tooltip="" history="1" highlightClick="0" endSnd="0"/>
              </a:rPr>
              <a:t> </a:t>
            </a:r>
          </a:p>
        </p:txBody>
      </p:sp>
      <p:pic>
        <p:nvPicPr>
          <p:cNvPr id="162" name="text-collection-interoperability.png" descr="text-collection-interoperabilit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224" y="2285486"/>
            <a:ext cx="3937934" cy="318129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Interopérabilité des données textuelles :…"/>
          <p:cNvSpPr txBox="1"/>
          <p:nvPr/>
        </p:nvSpPr>
        <p:spPr>
          <a:xfrm>
            <a:off x="5110550" y="2831232"/>
            <a:ext cx="3824336" cy="147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spcBef>
                <a:spcPts val="700"/>
              </a:spcBef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Interopérabilité</a:t>
            </a:r>
            <a:r>
              <a:t> des données textuelles :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Réutilisabilité</a:t>
            </a:r>
            <a:r>
              <a:t> du logiciel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Faciliter la </a:t>
            </a:r>
            <a:r>
              <a:t>réutilisation</a:t>
            </a:r>
            <a:r>
              <a:t> des données</a:t>
            </a:r>
          </a:p>
          <a:p>
            <a:pPr marL="160421" indent="-160421">
              <a:lnSpc>
                <a:spcPct val="120000"/>
              </a:lnSpc>
              <a:spcBef>
                <a:spcPts val="700"/>
              </a:spcBef>
              <a:buSzPct val="100000"/>
              <a:buChar char="•"/>
              <a:defRPr b="1" sz="1600">
                <a:latin typeface="+mj-lt"/>
                <a:ea typeface="+mj-ea"/>
                <a:cs typeface="+mj-cs"/>
                <a:sym typeface="Helvetica"/>
              </a:defRPr>
            </a:pPr>
            <a:r>
              <a:t>Agrégation</a:t>
            </a:r>
            <a:r>
              <a:t> des données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AA9"/>
      </a:accent1>
      <a:accent2>
        <a:srgbClr val="2D1957"/>
      </a:accent2>
      <a:accent3>
        <a:srgbClr val="00A0D6"/>
      </a:accent3>
      <a:accent4>
        <a:srgbClr val="006852"/>
      </a:accent4>
      <a:accent5>
        <a:srgbClr val="003953"/>
      </a:accent5>
      <a:accent6>
        <a:srgbClr val="405694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AA9"/>
      </a:accent1>
      <a:accent2>
        <a:srgbClr val="2D1957"/>
      </a:accent2>
      <a:accent3>
        <a:srgbClr val="00A0D6"/>
      </a:accent3>
      <a:accent4>
        <a:srgbClr val="006852"/>
      </a:accent4>
      <a:accent5>
        <a:srgbClr val="003953"/>
      </a:accent5>
      <a:accent6>
        <a:srgbClr val="405694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